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916" r:id="rId3"/>
    <p:sldId id="917" r:id="rId5"/>
    <p:sldId id="927" r:id="rId6"/>
    <p:sldId id="926" r:id="rId7"/>
    <p:sldId id="928" r:id="rId8"/>
    <p:sldId id="929" r:id="rId9"/>
    <p:sldId id="930" r:id="rId10"/>
    <p:sldId id="931" r:id="rId11"/>
    <p:sldId id="890" r:id="rId12"/>
    <p:sldId id="933" r:id="rId13"/>
    <p:sldId id="934" r:id="rId14"/>
    <p:sldId id="925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5E"/>
    <a:srgbClr val="47545B"/>
    <a:srgbClr val="B57B6F"/>
    <a:srgbClr val="60737D"/>
    <a:srgbClr val="DFC6C1"/>
    <a:srgbClr val="ABC1CD"/>
    <a:srgbClr val="F3EEE8"/>
    <a:srgbClr val="ECF3F4"/>
    <a:srgbClr val="AFCBD2"/>
    <a:srgbClr val="94B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2" autoAdjust="0"/>
    <p:restoredTop sz="92580" autoAdjust="0"/>
  </p:normalViewPr>
  <p:slideViewPr>
    <p:cSldViewPr snapToGrid="0">
      <p:cViewPr>
        <p:scale>
          <a:sx n="100" d="100"/>
          <a:sy n="100" d="100"/>
        </p:scale>
        <p:origin x="-762" y="-210"/>
      </p:cViewPr>
      <p:guideLst>
        <p:guide orient="horz" pos="21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85D0C-94CD-4176-BFEF-B00710B9EA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95220-E1DF-4765-8676-DF426F1B27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5220-E1DF-4765-8676-DF426F1B27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5220-E1DF-4765-8676-DF426F1B27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5220-E1DF-4765-8676-DF426F1B27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5220-E1DF-4765-8676-DF426F1B27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5220-E1DF-4765-8676-DF426F1B27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5220-E1DF-4765-8676-DF426F1B27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5220-E1DF-4765-8676-DF426F1B27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5220-E1DF-4765-8676-DF426F1B27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5220-E1DF-4765-8676-DF426F1B27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5220-E1DF-4765-8676-DF426F1B27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5220-E1DF-4765-8676-DF426F1B27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CD67-D1D1-4BE2-9043-ED422FFAA9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8B3-7BCA-4C65-83AC-BC78EBD9A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CD67-D1D1-4BE2-9043-ED422FFAA9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8B3-7BCA-4C65-83AC-BC78EBD9A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CD67-D1D1-4BE2-9043-ED422FFAA9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8B3-7BCA-4C65-83AC-BC78EBD9A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F3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b="52929"/>
          <a:stretch>
            <a:fillRect/>
          </a:stretch>
        </p:blipFill>
        <p:spPr>
          <a:xfrm rot="5400000">
            <a:off x="9994742" y="4660745"/>
            <a:ext cx="1841863" cy="25526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7" t="83103" b="35"/>
          <a:stretch>
            <a:fillRect/>
          </a:stretch>
        </p:blipFill>
        <p:spPr>
          <a:xfrm rot="5400000">
            <a:off x="70786" y="5400431"/>
            <a:ext cx="1399846" cy="15152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02" r="47749" b="-1"/>
          <a:stretch>
            <a:fillRect/>
          </a:stretch>
        </p:blipFill>
        <p:spPr>
          <a:xfrm rot="5400000">
            <a:off x="-766358" y="772802"/>
            <a:ext cx="2390500" cy="8449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790" y="1048609"/>
            <a:ext cx="588782" cy="5887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72" r="67429" b="4607"/>
          <a:stretch>
            <a:fillRect/>
          </a:stretch>
        </p:blipFill>
        <p:spPr>
          <a:xfrm rot="5400000">
            <a:off x="10526875" y="-729727"/>
            <a:ext cx="1048604" cy="2508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rgbClr val="F3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b="52929"/>
          <a:stretch>
            <a:fillRect/>
          </a:stretch>
        </p:blipFill>
        <p:spPr>
          <a:xfrm rot="5400000">
            <a:off x="9994742" y="4660745"/>
            <a:ext cx="1841863" cy="25526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7" t="83103" b="35"/>
          <a:stretch>
            <a:fillRect/>
          </a:stretch>
        </p:blipFill>
        <p:spPr>
          <a:xfrm rot="5400000">
            <a:off x="70786" y="5400431"/>
            <a:ext cx="1399846" cy="15152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02" r="47749" b="-1"/>
          <a:stretch>
            <a:fillRect/>
          </a:stretch>
        </p:blipFill>
        <p:spPr>
          <a:xfrm rot="5400000">
            <a:off x="-766358" y="772802"/>
            <a:ext cx="2390500" cy="8449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790" y="1048609"/>
            <a:ext cx="588782" cy="5887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72" r="67429" b="4607"/>
          <a:stretch>
            <a:fillRect/>
          </a:stretch>
        </p:blipFill>
        <p:spPr>
          <a:xfrm rot="5400000">
            <a:off x="10526875" y="-729727"/>
            <a:ext cx="1048604" cy="2508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bg>
      <p:bgPr>
        <a:solidFill>
          <a:srgbClr val="F3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b="52929"/>
          <a:stretch>
            <a:fillRect/>
          </a:stretch>
        </p:blipFill>
        <p:spPr>
          <a:xfrm rot="5400000">
            <a:off x="9994742" y="4660745"/>
            <a:ext cx="1841863" cy="25526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7" t="83103" b="35"/>
          <a:stretch>
            <a:fillRect/>
          </a:stretch>
        </p:blipFill>
        <p:spPr>
          <a:xfrm rot="5400000">
            <a:off x="70786" y="5400431"/>
            <a:ext cx="1399846" cy="15152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02" r="47749" b="-1"/>
          <a:stretch>
            <a:fillRect/>
          </a:stretch>
        </p:blipFill>
        <p:spPr>
          <a:xfrm rot="5400000">
            <a:off x="-766358" y="772802"/>
            <a:ext cx="2390500" cy="8449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790" y="1048609"/>
            <a:ext cx="588782" cy="5887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72" r="67429" b="4607"/>
          <a:stretch>
            <a:fillRect/>
          </a:stretch>
        </p:blipFill>
        <p:spPr>
          <a:xfrm rot="5400000">
            <a:off x="10526875" y="-729727"/>
            <a:ext cx="1048604" cy="2508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F3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b="52929"/>
          <a:stretch>
            <a:fillRect/>
          </a:stretch>
        </p:blipFill>
        <p:spPr>
          <a:xfrm rot="5400000">
            <a:off x="9994742" y="4660745"/>
            <a:ext cx="1841863" cy="25526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7" t="83103" b="35"/>
          <a:stretch>
            <a:fillRect/>
          </a:stretch>
        </p:blipFill>
        <p:spPr>
          <a:xfrm rot="5400000">
            <a:off x="70786" y="5400431"/>
            <a:ext cx="1399846" cy="15152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02" r="47749" b="-1"/>
          <a:stretch>
            <a:fillRect/>
          </a:stretch>
        </p:blipFill>
        <p:spPr>
          <a:xfrm rot="5400000">
            <a:off x="-766358" y="772802"/>
            <a:ext cx="2390500" cy="8449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790" y="1048609"/>
            <a:ext cx="588782" cy="5887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72" r="67429" b="4607"/>
          <a:stretch>
            <a:fillRect/>
          </a:stretch>
        </p:blipFill>
        <p:spPr>
          <a:xfrm rot="5400000">
            <a:off x="10526875" y="-729727"/>
            <a:ext cx="1048604" cy="2508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bg>
      <p:bgPr>
        <a:solidFill>
          <a:srgbClr val="F3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02" r="47749" b="-1"/>
          <a:stretch>
            <a:fillRect/>
          </a:stretch>
        </p:blipFill>
        <p:spPr>
          <a:xfrm rot="5400000">
            <a:off x="-1290001" y="1296445"/>
            <a:ext cx="4010292" cy="14174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18" y="5721192"/>
            <a:ext cx="760640" cy="7585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11" y="209599"/>
            <a:ext cx="588782" cy="5887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9" r="30435" b="68917"/>
          <a:stretch>
            <a:fillRect/>
          </a:stretch>
        </p:blipFill>
        <p:spPr>
          <a:xfrm rot="5400000">
            <a:off x="7979190" y="695581"/>
            <a:ext cx="4772292" cy="278239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431030" y="280498"/>
            <a:ext cx="2243090" cy="327885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7" t="32790" r="10646" b="20994"/>
          <a:stretch>
            <a:fillRect/>
          </a:stretch>
        </p:blipFill>
        <p:spPr>
          <a:xfrm rot="5400000">
            <a:off x="3131773" y="4065861"/>
            <a:ext cx="1515291" cy="4068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CD67-D1D1-4BE2-9043-ED422FFAA9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8B3-7BCA-4C65-83AC-BC78EBD9A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CD67-D1D1-4BE2-9043-ED422FFAA9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8B3-7BCA-4C65-83AC-BC78EBD9A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CD67-D1D1-4BE2-9043-ED422FFAA9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8B3-7BCA-4C65-83AC-BC78EBD9A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CD67-D1D1-4BE2-9043-ED422FFAA9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8B3-7BCA-4C65-83AC-BC78EBD9A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CD67-D1D1-4BE2-9043-ED422FFAA9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8B3-7BCA-4C65-83AC-BC78EBD9A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CD67-D1D1-4BE2-9043-ED422FFAA9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8B3-7BCA-4C65-83AC-BC78EBD9A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CD67-D1D1-4BE2-9043-ED422FFAA9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8B3-7BCA-4C65-83AC-BC78EBD9A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CD67-D1D1-4BE2-9043-ED422FFAA9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8B3-7BCA-4C65-83AC-BC78EBD9A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2CD67-D1D1-4BE2-9043-ED422FFAA9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0A8B3-7BCA-4C65-83AC-BC78EBD9A54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23670" y="3705860"/>
            <a:ext cx="7497445" cy="55372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lvl="0" algn="dist">
              <a:defRPr/>
            </a:pPr>
            <a:r>
              <a:rPr lang="zh-CN" altLang="en-US" sz="3600" dirty="0" smtClean="0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厦门光镊科技有限公司提供技术支持</a:t>
            </a:r>
            <a:endParaRPr lang="zh-CN" altLang="en-US" sz="3600" dirty="0" smtClean="0">
              <a:solidFill>
                <a:schemeClr val="tx1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5800" y="1426378"/>
            <a:ext cx="1150292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zh-CN" altLang="en-US" sz="6000" b="1" spc="600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欢迎使用智慧访客系统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rgbClr val="60737D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9" name="矩形: 圆角 13"/>
          <p:cNvSpPr/>
          <p:nvPr/>
        </p:nvSpPr>
        <p:spPr>
          <a:xfrm>
            <a:off x="1975031" y="4298026"/>
            <a:ext cx="6945802" cy="108000"/>
          </a:xfrm>
          <a:prstGeom prst="roundRect">
            <a:avLst>
              <a:gd name="adj" fmla="val 50000"/>
            </a:avLst>
          </a:prstGeom>
          <a:solidFill>
            <a:srgbClr val="DF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31352" y="3665224"/>
            <a:ext cx="343146" cy="6358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0"/>
          <p:cNvSpPr txBox="1"/>
          <p:nvPr/>
        </p:nvSpPr>
        <p:spPr>
          <a:xfrm>
            <a:off x="413385" y="225425"/>
            <a:ext cx="3896995" cy="5835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marL="342900" marR="0" lvl="0" indent="-34290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3200" b="1" dirty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管理中心</a:t>
            </a:r>
            <a:endParaRPr lang="zh-CN" altLang="en-US" sz="3200" b="1" dirty="0">
              <a:solidFill>
                <a:srgbClr val="60737D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6790" y="675640"/>
            <a:ext cx="2598420" cy="5923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413499" y="225379"/>
            <a:ext cx="7797052" cy="5835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marL="342900" marR="0" lvl="0" indent="-34290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3200" b="1" dirty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访</a:t>
            </a:r>
            <a:r>
              <a:rPr lang="zh-CN" altLang="en-US" sz="3200" b="1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客系统管理电脑端、可以随时随地查看</a:t>
            </a:r>
            <a:endParaRPr lang="zh-CN" altLang="en-US" sz="3200" b="1" dirty="0">
              <a:solidFill>
                <a:srgbClr val="60737D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99" y="1238757"/>
            <a:ext cx="11400746" cy="500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45740" y="3706127"/>
            <a:ext cx="5789382" cy="5539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lvl="0" algn="dist">
              <a:defRPr/>
            </a:pPr>
            <a:r>
              <a:rPr lang="en-US" altLang="zh-CN" sz="3600" dirty="0" smtClean="0">
                <a:solidFill>
                  <a:srgbClr val="ABC1C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2020.03.02</a:t>
            </a:r>
            <a:endParaRPr lang="zh-CN" altLang="en-US" sz="3600" dirty="0">
              <a:solidFill>
                <a:srgbClr val="ABC1CD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41855" y="2315371"/>
            <a:ext cx="497457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kumimoji="0" lang="zh-CN" altLang="en-US" sz="80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60737D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谢谢</a:t>
            </a:r>
            <a:r>
              <a:rPr lang="zh-CN" altLang="en-US" sz="8000" b="1" spc="600" dirty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聆听</a:t>
            </a:r>
            <a:endParaRPr kumimoji="0" lang="zh-CN" altLang="en-US" sz="8000" b="1" i="0" u="none" strike="noStrike" kern="1200" cap="none" spc="600" normalizeH="0" baseline="0" noProof="0" dirty="0">
              <a:ln>
                <a:noFill/>
              </a:ln>
              <a:solidFill>
                <a:srgbClr val="60737D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9" name="矩形: 圆角 13"/>
          <p:cNvSpPr/>
          <p:nvPr/>
        </p:nvSpPr>
        <p:spPr>
          <a:xfrm>
            <a:off x="1975031" y="4298026"/>
            <a:ext cx="6945802" cy="108000"/>
          </a:xfrm>
          <a:prstGeom prst="roundRect">
            <a:avLst>
              <a:gd name="adj" fmla="val 50000"/>
            </a:avLst>
          </a:prstGeom>
          <a:solidFill>
            <a:srgbClr val="DF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31352" y="3665224"/>
            <a:ext cx="343146" cy="6358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457213" y="3213218"/>
            <a:ext cx="596898" cy="596898"/>
          </a:xfrm>
          <a:prstGeom prst="ellipse">
            <a:avLst/>
          </a:prstGeom>
          <a:solidFill>
            <a:srgbClr val="DF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457213" y="4218991"/>
            <a:ext cx="596898" cy="596898"/>
          </a:xfrm>
          <a:prstGeom prst="ellipse">
            <a:avLst/>
          </a:prstGeom>
          <a:solidFill>
            <a:srgbClr val="DF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01516" y="3201813"/>
            <a:ext cx="4918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800" b="1" spc="3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产</a:t>
            </a:r>
            <a:r>
              <a:rPr lang="zh-CN" altLang="en-US" sz="2800" b="1" spc="30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品说明</a:t>
            </a: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29040" y="3191464"/>
            <a:ext cx="653245" cy="596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1.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01516" y="4255830"/>
            <a:ext cx="333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CN" altLang="en-US" sz="28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基</a:t>
            </a:r>
            <a:r>
              <a:rPr lang="zh-CN" altLang="en-US" sz="28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本功能介绍</a:t>
            </a:r>
            <a:endParaRPr lang="zh-CN" altLang="en-US" sz="2800" b="1" spc="30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57213" y="4218991"/>
            <a:ext cx="656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i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2.</a:t>
            </a:r>
            <a:endParaRPr lang="zh-CN" altLang="en-US" sz="3200" b="1" i="1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72598" y="183230"/>
            <a:ext cx="364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·CONTENTS·</a:t>
            </a:r>
            <a:endParaRPr lang="zh-CN" altLang="en-US" sz="3600" dirty="0">
              <a:solidFill>
                <a:srgbClr val="60737D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66917" y="922894"/>
            <a:ext cx="325816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zh-CN" altLang="en-US" sz="7200" spc="600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目录</a:t>
            </a:r>
            <a:endParaRPr kumimoji="0" lang="zh-CN" altLang="en-US" sz="7200" i="0" u="none" strike="noStrike" kern="1200" cap="none" spc="600" normalizeH="0" baseline="0" noProof="0" dirty="0">
              <a:ln>
                <a:noFill/>
              </a:ln>
              <a:solidFill>
                <a:srgbClr val="60737D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7" name="235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05016" y="1903112"/>
            <a:ext cx="3596094" cy="4099664"/>
            <a:chOff x="1055440" y="1772816"/>
            <a:chExt cx="3326097" cy="3791859"/>
          </a:xfrm>
        </p:grpSpPr>
        <p:sp>
          <p:nvSpPr>
            <p:cNvPr id="18" name="iṥlïde"/>
            <p:cNvSpPr/>
            <p:nvPr/>
          </p:nvSpPr>
          <p:spPr bwMode="auto">
            <a:xfrm>
              <a:off x="2666265" y="3159266"/>
              <a:ext cx="1715272" cy="1715272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rgbClr val="ABC1CD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9" name="í$liḋê"/>
            <p:cNvSpPr/>
            <p:nvPr/>
          </p:nvSpPr>
          <p:spPr bwMode="auto">
            <a:xfrm>
              <a:off x="1512626" y="2616180"/>
              <a:ext cx="1354961" cy="1354961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rgbClr val="ABC1CD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0" name="iṥlîḓé"/>
            <p:cNvSpPr/>
            <p:nvPr/>
          </p:nvSpPr>
          <p:spPr bwMode="auto">
            <a:xfrm>
              <a:off x="2498144" y="1879674"/>
              <a:ext cx="1094519" cy="1094519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rgbClr val="DFC6C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1" name="îṩḷíḑe"/>
            <p:cNvSpPr/>
            <p:nvPr/>
          </p:nvSpPr>
          <p:spPr bwMode="auto">
            <a:xfrm>
              <a:off x="1055440" y="3891600"/>
              <a:ext cx="1610825" cy="1610825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rgbClr val="DFC6C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2" name="îŝlïḋe"/>
            <p:cNvSpPr/>
            <p:nvPr/>
          </p:nvSpPr>
          <p:spPr bwMode="auto">
            <a:xfrm>
              <a:off x="3625622" y="2611688"/>
              <a:ext cx="450966" cy="450966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rgbClr val="DFC6C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3" name="ïŝḻïḑè"/>
            <p:cNvSpPr/>
            <p:nvPr/>
          </p:nvSpPr>
          <p:spPr bwMode="auto">
            <a:xfrm>
              <a:off x="2077364" y="2135186"/>
              <a:ext cx="225483" cy="225483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rgbClr val="ABC1CD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4" name="iṥḻíḑè"/>
            <p:cNvSpPr/>
            <p:nvPr/>
          </p:nvSpPr>
          <p:spPr bwMode="auto">
            <a:xfrm>
              <a:off x="2747409" y="4936788"/>
              <a:ext cx="627887" cy="627887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rgbClr val="ABC1CD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5" name="íṩlïḍè"/>
            <p:cNvSpPr/>
            <p:nvPr/>
          </p:nvSpPr>
          <p:spPr bwMode="auto">
            <a:xfrm>
              <a:off x="3460316" y="1772816"/>
              <a:ext cx="327644" cy="327644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rgbClr val="ABC1CD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6" name="iṣlíḑé"/>
            <p:cNvSpPr txBox="1"/>
            <p:nvPr/>
          </p:nvSpPr>
          <p:spPr>
            <a:xfrm>
              <a:off x="2498144" y="2214663"/>
              <a:ext cx="1101647" cy="4270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DFC6C1"/>
                  </a:solidFill>
                  <a:cs typeface="+mn-ea"/>
                  <a:sym typeface="+mn-lt"/>
                </a:rPr>
                <a:t>45</a:t>
              </a:r>
              <a:r>
                <a:rPr lang="en-US" sz="1600" dirty="0">
                  <a:solidFill>
                    <a:srgbClr val="DFC6C1"/>
                  </a:solidFill>
                  <a:cs typeface="+mn-ea"/>
                  <a:sym typeface="+mn-lt"/>
                </a:rPr>
                <a:t>%</a:t>
              </a:r>
              <a:endParaRPr lang="en-US" sz="2400" dirty="0">
                <a:solidFill>
                  <a:srgbClr val="DFC6C1"/>
                </a:solidFill>
                <a:cs typeface="+mn-ea"/>
                <a:sym typeface="+mn-lt"/>
              </a:endParaRPr>
            </a:p>
          </p:txBody>
        </p:sp>
        <p:sp>
          <p:nvSpPr>
            <p:cNvPr id="27" name="ïṧḻiḍè"/>
            <p:cNvSpPr txBox="1"/>
            <p:nvPr/>
          </p:nvSpPr>
          <p:spPr>
            <a:xfrm>
              <a:off x="2983458" y="3717999"/>
              <a:ext cx="1116429" cy="5978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DFC6C1"/>
                  </a:solidFill>
                  <a:cs typeface="+mn-ea"/>
                  <a:sym typeface="+mn-lt"/>
                </a:rPr>
                <a:t>83</a:t>
              </a:r>
              <a:r>
                <a:rPr lang="en-US" sz="2400" dirty="0">
                  <a:solidFill>
                    <a:srgbClr val="DFC6C1"/>
                  </a:solidFill>
                  <a:cs typeface="+mn-ea"/>
                  <a:sym typeface="+mn-lt"/>
                </a:rPr>
                <a:t>%</a:t>
              </a:r>
              <a:endParaRPr lang="en-US" sz="3600" dirty="0">
                <a:solidFill>
                  <a:srgbClr val="DFC6C1"/>
                </a:solidFill>
                <a:cs typeface="+mn-ea"/>
                <a:sym typeface="+mn-lt"/>
              </a:endParaRPr>
            </a:p>
          </p:txBody>
        </p:sp>
        <p:sp>
          <p:nvSpPr>
            <p:cNvPr id="28" name="ïṩḻiḍé"/>
            <p:cNvSpPr txBox="1"/>
            <p:nvPr/>
          </p:nvSpPr>
          <p:spPr>
            <a:xfrm>
              <a:off x="1643458" y="3051692"/>
              <a:ext cx="1121354" cy="48393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DFC6C1"/>
                  </a:solidFill>
                  <a:cs typeface="+mn-ea"/>
                  <a:sym typeface="+mn-lt"/>
                </a:rPr>
                <a:t>65</a:t>
              </a:r>
              <a:r>
                <a:rPr lang="en-US" dirty="0">
                  <a:solidFill>
                    <a:srgbClr val="DFC6C1"/>
                  </a:solidFill>
                  <a:cs typeface="+mn-ea"/>
                  <a:sym typeface="+mn-lt"/>
                </a:rPr>
                <a:t>%</a:t>
              </a:r>
              <a:endParaRPr lang="en-US" sz="2800" dirty="0">
                <a:solidFill>
                  <a:srgbClr val="DFC6C1"/>
                </a:solidFill>
                <a:cs typeface="+mn-ea"/>
                <a:sym typeface="+mn-lt"/>
              </a:endParaRPr>
            </a:p>
          </p:txBody>
        </p:sp>
        <p:sp>
          <p:nvSpPr>
            <p:cNvPr id="29" name="ïs1ïḍè"/>
            <p:cNvSpPr txBox="1"/>
            <p:nvPr/>
          </p:nvSpPr>
          <p:spPr>
            <a:xfrm>
              <a:off x="1343500" y="4443686"/>
              <a:ext cx="1049915" cy="5408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DFC6C1"/>
                  </a:solidFill>
                  <a:cs typeface="+mn-ea"/>
                  <a:sym typeface="+mn-lt"/>
                </a:rPr>
                <a:t>78</a:t>
              </a:r>
              <a:r>
                <a:rPr lang="en-US" sz="2000" dirty="0">
                  <a:solidFill>
                    <a:srgbClr val="DFC6C1"/>
                  </a:solidFill>
                  <a:cs typeface="+mn-ea"/>
                  <a:sym typeface="+mn-lt"/>
                </a:rPr>
                <a:t>%</a:t>
              </a:r>
              <a:endParaRPr lang="en-US" sz="3200" dirty="0">
                <a:solidFill>
                  <a:srgbClr val="DFC6C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56738" y="1608670"/>
            <a:ext cx="2840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dirty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产品说明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60737D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969888" y="443523"/>
            <a:ext cx="854665" cy="854665"/>
          </a:xfrm>
          <a:prstGeom prst="ellipse">
            <a:avLst/>
          </a:prstGeom>
          <a:solidFill>
            <a:srgbClr val="DF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81761" y="316858"/>
            <a:ext cx="630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1</a:t>
            </a:r>
            <a:endParaRPr lang="en-US" altLang="zh-CN" sz="6600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6737" y="316858"/>
            <a:ext cx="28047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 dirty="0">
                <a:solidFill>
                  <a:srgbClr val="ABC1C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PART</a:t>
            </a:r>
            <a:endParaRPr lang="en-US" altLang="zh-CN" sz="6600" dirty="0">
              <a:solidFill>
                <a:srgbClr val="ABC1CD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399" y="2676525"/>
            <a:ext cx="4010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访客系统有什么？</a:t>
            </a:r>
            <a:endParaRPr lang="zh-CN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07614" y="3533774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预</a:t>
            </a:r>
            <a:r>
              <a:rPr lang="zh-CN" altLang="en-US" sz="2400" dirty="0" smtClean="0"/>
              <a:t>约方便、快捷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24086" y="3533773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✔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707614" y="4400551"/>
            <a:ext cx="284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信息流程清晰明了</a:t>
            </a:r>
            <a:endParaRPr lang="zh-CN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24085" y="4400550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✔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07614" y="5314945"/>
            <a:ext cx="280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用户管理</a:t>
            </a:r>
            <a:endParaRPr lang="zh-CN" alt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24086" y="5314944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✔</a:t>
            </a:r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958011" y="5314945"/>
            <a:ext cx="2933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ym typeface="+mn-ea"/>
              </a:rPr>
              <a:t>统计报表一目了然</a:t>
            </a:r>
            <a:endParaRPr lang="zh-CN" alt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29386" y="5314946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✔</a:t>
            </a:r>
            <a:endParaRPr lang="zh-CN" altLang="en-US" sz="2400" dirty="0"/>
          </a:p>
        </p:txBody>
      </p:sp>
      <p:sp>
        <p:nvSpPr>
          <p:cNvPr id="16" name="椭圆 15"/>
          <p:cNvSpPr/>
          <p:nvPr/>
        </p:nvSpPr>
        <p:spPr>
          <a:xfrm>
            <a:off x="1553459" y="2632348"/>
            <a:ext cx="811349" cy="811349"/>
          </a:xfrm>
          <a:prstGeom prst="ellipse">
            <a:avLst/>
          </a:prstGeom>
          <a:solidFill>
            <a:srgbClr val="DFC6C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17" name="声音"/>
          <p:cNvSpPr/>
          <p:nvPr/>
        </p:nvSpPr>
        <p:spPr bwMode="auto">
          <a:xfrm>
            <a:off x="1697452" y="2835176"/>
            <a:ext cx="523361" cy="451811"/>
          </a:xfrm>
          <a:custGeom>
            <a:avLst/>
            <a:gdLst>
              <a:gd name="T0" fmla="*/ 1499181 w 11623697"/>
              <a:gd name="T1" fmla="*/ 344243 h 11176000"/>
              <a:gd name="T2" fmla="*/ 1800280 w 11623697"/>
              <a:gd name="T3" fmla="*/ 836727 h 11176000"/>
              <a:gd name="T4" fmla="*/ 1502668 w 11623697"/>
              <a:gd name="T5" fmla="*/ 1414102 h 11176000"/>
              <a:gd name="T6" fmla="*/ 1501515 w 11623697"/>
              <a:gd name="T7" fmla="*/ 1060230 h 11176000"/>
              <a:gd name="T8" fmla="*/ 1497593 w 11623697"/>
              <a:gd name="T9" fmla="*/ 1067312 h 11176000"/>
              <a:gd name="T10" fmla="*/ 1377695 w 11623697"/>
              <a:gd name="T11" fmla="*/ 1215179 h 11176000"/>
              <a:gd name="T12" fmla="*/ 1366647 w 11623697"/>
              <a:gd name="T13" fmla="*/ 523988 h 11176000"/>
              <a:gd name="T14" fmla="*/ 1493887 w 11623697"/>
              <a:gd name="T15" fmla="*/ 652530 h 11176000"/>
              <a:gd name="T16" fmla="*/ 1500218 w 11623697"/>
              <a:gd name="T17" fmla="*/ 662348 h 11176000"/>
              <a:gd name="T18" fmla="*/ 1232392 w 11623697"/>
              <a:gd name="T19" fmla="*/ 0 h 11176000"/>
              <a:gd name="T20" fmla="*/ 1232392 w 11623697"/>
              <a:gd name="T21" fmla="*/ 1731052 h 11176000"/>
              <a:gd name="T22" fmla="*/ 472105 w 11623697"/>
              <a:gd name="T23" fmla="*/ 1285011 h 11176000"/>
              <a:gd name="T24" fmla="*/ 0 w 11623697"/>
              <a:gd name="T25" fmla="*/ 1311321 h 11176000"/>
              <a:gd name="T26" fmla="*/ 0 w 11623697"/>
              <a:gd name="T27" fmla="*/ 498415 h 11176000"/>
              <a:gd name="T28" fmla="*/ 445795 w 11623697"/>
              <a:gd name="T29" fmla="*/ 498415 h 11176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623697" h="11176000">
                <a:moveTo>
                  <a:pt x="9678988" y="2222500"/>
                </a:moveTo>
                <a:cubicBezTo>
                  <a:pt x="9678988" y="2222500"/>
                  <a:pt x="11409030" y="3194766"/>
                  <a:pt x="11622940" y="5402071"/>
                </a:cubicBezTo>
                <a:cubicBezTo>
                  <a:pt x="11622940" y="5402071"/>
                  <a:pt x="11720513" y="8202495"/>
                  <a:pt x="9701505" y="9129713"/>
                </a:cubicBezTo>
                <a:lnTo>
                  <a:pt x="9694057" y="6845043"/>
                </a:lnTo>
                <a:lnTo>
                  <a:pt x="9668736" y="6890770"/>
                </a:lnTo>
                <a:cubicBezTo>
                  <a:pt x="9485652" y="7194435"/>
                  <a:pt x="9233004" y="7513275"/>
                  <a:pt x="8894655" y="7845426"/>
                </a:cubicBezTo>
                <a:lnTo>
                  <a:pt x="8823325" y="3382963"/>
                </a:lnTo>
                <a:cubicBezTo>
                  <a:pt x="8823325" y="3382963"/>
                  <a:pt x="9281824" y="3680900"/>
                  <a:pt x="9644809" y="4212859"/>
                </a:cubicBezTo>
                <a:lnTo>
                  <a:pt x="9685683" y="4276247"/>
                </a:lnTo>
                <a:lnTo>
                  <a:pt x="9678988" y="2222500"/>
                </a:lnTo>
                <a:close/>
                <a:moveTo>
                  <a:pt x="7956550" y="0"/>
                </a:moveTo>
                <a:lnTo>
                  <a:pt x="7956550" y="11176000"/>
                </a:lnTo>
                <a:lnTo>
                  <a:pt x="3048000" y="8296275"/>
                </a:lnTo>
                <a:lnTo>
                  <a:pt x="0" y="8466138"/>
                </a:lnTo>
                <a:lnTo>
                  <a:pt x="0" y="3217863"/>
                </a:lnTo>
                <a:lnTo>
                  <a:pt x="2878138" y="3217863"/>
                </a:lnTo>
                <a:lnTo>
                  <a:pt x="7956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Ins="36000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1" y="1826313"/>
            <a:ext cx="2301253" cy="228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7"/>
          <p:cNvSpPr txBox="1"/>
          <p:nvPr/>
        </p:nvSpPr>
        <p:spPr>
          <a:xfrm>
            <a:off x="4356100" y="6043295"/>
            <a:ext cx="34798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 smtClean="0">
                <a:sym typeface="+mn-ea"/>
              </a:rPr>
              <a:t>网址：</a:t>
            </a:r>
            <a:r>
              <a:rPr lang="en-US" altLang="zh-CN" sz="2800" dirty="0" smtClean="0">
                <a:sym typeface="+mn-ea"/>
              </a:rPr>
              <a:t>www.118dg.cn</a:t>
            </a:r>
            <a:endParaRPr lang="en-US" altLang="zh-CN" sz="2800" dirty="0" smtClean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707923" y="183230"/>
            <a:ext cx="4776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·INTRODUCTION·</a:t>
            </a:r>
            <a:endParaRPr lang="zh-CN" altLang="en-US" sz="3600" dirty="0">
              <a:solidFill>
                <a:srgbClr val="60737D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66917" y="922894"/>
            <a:ext cx="325816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zh-CN" altLang="en-US" sz="7200" spc="600" noProof="0" dirty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前言</a:t>
            </a:r>
            <a:endParaRPr kumimoji="0" lang="zh-CN" altLang="en-US" sz="7200" i="0" u="none" strike="noStrike" kern="1200" cap="none" spc="600" normalizeH="0" baseline="0" noProof="0" dirty="0">
              <a:ln>
                <a:noFill/>
              </a:ln>
              <a:solidFill>
                <a:srgbClr val="60737D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9" name="Group 23"/>
          <p:cNvGrpSpPr/>
          <p:nvPr/>
        </p:nvGrpSpPr>
        <p:grpSpPr>
          <a:xfrm>
            <a:off x="2002484" y="2323150"/>
            <a:ext cx="2592590" cy="3976149"/>
            <a:chOff x="309731" y="2024601"/>
            <a:chExt cx="2801073" cy="4295891"/>
          </a:xfrm>
        </p:grpSpPr>
        <p:sp>
          <p:nvSpPr>
            <p:cNvPr id="20" name="矩形 19"/>
            <p:cNvSpPr/>
            <p:nvPr/>
          </p:nvSpPr>
          <p:spPr>
            <a:xfrm>
              <a:off x="309731" y="2222339"/>
              <a:ext cx="2801073" cy="40981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09731" y="2024601"/>
              <a:ext cx="1677958" cy="197738"/>
            </a:xfrm>
            <a:prstGeom prst="rect">
              <a:avLst/>
            </a:prstGeom>
            <a:solidFill>
              <a:srgbClr val="ABC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2" name="settings_329530"/>
            <p:cNvSpPr>
              <a:spLocks noChangeAspect="1"/>
            </p:cNvSpPr>
            <p:nvPr/>
          </p:nvSpPr>
          <p:spPr bwMode="auto">
            <a:xfrm>
              <a:off x="1097404" y="2429319"/>
              <a:ext cx="1029332" cy="1027778"/>
            </a:xfrm>
            <a:custGeom>
              <a:avLst/>
              <a:gdLst>
                <a:gd name="T0" fmla="*/ 5916 w 6827"/>
                <a:gd name="T1" fmla="*/ 2503 h 6827"/>
                <a:gd name="T2" fmla="*/ 5014 w 6827"/>
                <a:gd name="T3" fmla="*/ 3300 h 6827"/>
                <a:gd name="T4" fmla="*/ 1813 w 6827"/>
                <a:gd name="T5" fmla="*/ 3300 h 6827"/>
                <a:gd name="T6" fmla="*/ 1462 w 6827"/>
                <a:gd name="T7" fmla="*/ 2691 h 6827"/>
                <a:gd name="T8" fmla="*/ 2736 w 6827"/>
                <a:gd name="T9" fmla="*/ 1516 h 6827"/>
                <a:gd name="T10" fmla="*/ 3413 w 6827"/>
                <a:gd name="T11" fmla="*/ 1820 h 6827"/>
                <a:gd name="T12" fmla="*/ 4324 w 6827"/>
                <a:gd name="T13" fmla="*/ 910 h 6827"/>
                <a:gd name="T14" fmla="*/ 3413 w 6827"/>
                <a:gd name="T15" fmla="*/ 0 h 6827"/>
                <a:gd name="T16" fmla="*/ 2503 w 6827"/>
                <a:gd name="T17" fmla="*/ 910 h 6827"/>
                <a:gd name="T18" fmla="*/ 2605 w 6827"/>
                <a:gd name="T19" fmla="*/ 1327 h 6827"/>
                <a:gd name="T20" fmla="*/ 1256 w 6827"/>
                <a:gd name="T21" fmla="*/ 2572 h 6827"/>
                <a:gd name="T22" fmla="*/ 910 w 6827"/>
                <a:gd name="T23" fmla="*/ 2503 h 6827"/>
                <a:gd name="T24" fmla="*/ 0 w 6827"/>
                <a:gd name="T25" fmla="*/ 3413 h 6827"/>
                <a:gd name="T26" fmla="*/ 910 w 6827"/>
                <a:gd name="T27" fmla="*/ 4324 h 6827"/>
                <a:gd name="T28" fmla="*/ 1813 w 6827"/>
                <a:gd name="T29" fmla="*/ 3527 h 6827"/>
                <a:gd name="T30" fmla="*/ 5014 w 6827"/>
                <a:gd name="T31" fmla="*/ 3527 h 6827"/>
                <a:gd name="T32" fmla="*/ 5365 w 6827"/>
                <a:gd name="T33" fmla="*/ 4135 h 6827"/>
                <a:gd name="T34" fmla="*/ 4091 w 6827"/>
                <a:gd name="T35" fmla="*/ 5311 h 6827"/>
                <a:gd name="T36" fmla="*/ 3413 w 6827"/>
                <a:gd name="T37" fmla="*/ 5006 h 6827"/>
                <a:gd name="T38" fmla="*/ 2503 w 6827"/>
                <a:gd name="T39" fmla="*/ 5916 h 6827"/>
                <a:gd name="T40" fmla="*/ 3413 w 6827"/>
                <a:gd name="T41" fmla="*/ 6827 h 6827"/>
                <a:gd name="T42" fmla="*/ 4324 w 6827"/>
                <a:gd name="T43" fmla="*/ 5916 h 6827"/>
                <a:gd name="T44" fmla="*/ 4222 w 6827"/>
                <a:gd name="T45" fmla="*/ 5500 h 6827"/>
                <a:gd name="T46" fmla="*/ 5571 w 6827"/>
                <a:gd name="T47" fmla="*/ 4255 h 6827"/>
                <a:gd name="T48" fmla="*/ 5916 w 6827"/>
                <a:gd name="T49" fmla="*/ 4324 h 6827"/>
                <a:gd name="T50" fmla="*/ 6827 w 6827"/>
                <a:gd name="T51" fmla="*/ 3413 h 6827"/>
                <a:gd name="T52" fmla="*/ 5916 w 6827"/>
                <a:gd name="T53" fmla="*/ 2503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27" h="6827">
                  <a:moveTo>
                    <a:pt x="5916" y="2503"/>
                  </a:moveTo>
                  <a:cubicBezTo>
                    <a:pt x="5453" y="2503"/>
                    <a:pt x="5070" y="2851"/>
                    <a:pt x="5014" y="3300"/>
                  </a:cubicBezTo>
                  <a:lnTo>
                    <a:pt x="1813" y="3300"/>
                  </a:lnTo>
                  <a:cubicBezTo>
                    <a:pt x="1782" y="3052"/>
                    <a:pt x="1651" y="2836"/>
                    <a:pt x="1462" y="2691"/>
                  </a:cubicBezTo>
                  <a:lnTo>
                    <a:pt x="2736" y="1516"/>
                  </a:lnTo>
                  <a:cubicBezTo>
                    <a:pt x="2902" y="1702"/>
                    <a:pt x="3144" y="1820"/>
                    <a:pt x="3413" y="1820"/>
                  </a:cubicBezTo>
                  <a:cubicBezTo>
                    <a:pt x="3915" y="1820"/>
                    <a:pt x="4324" y="1412"/>
                    <a:pt x="4324" y="910"/>
                  </a:cubicBezTo>
                  <a:cubicBezTo>
                    <a:pt x="4324" y="408"/>
                    <a:pt x="3915" y="0"/>
                    <a:pt x="3413" y="0"/>
                  </a:cubicBezTo>
                  <a:cubicBezTo>
                    <a:pt x="2911" y="0"/>
                    <a:pt x="2503" y="408"/>
                    <a:pt x="2503" y="910"/>
                  </a:cubicBezTo>
                  <a:cubicBezTo>
                    <a:pt x="2503" y="1060"/>
                    <a:pt x="2540" y="1202"/>
                    <a:pt x="2605" y="1327"/>
                  </a:cubicBezTo>
                  <a:lnTo>
                    <a:pt x="1256" y="2572"/>
                  </a:lnTo>
                  <a:cubicBezTo>
                    <a:pt x="1149" y="2528"/>
                    <a:pt x="1033" y="2503"/>
                    <a:pt x="910" y="2503"/>
                  </a:cubicBezTo>
                  <a:cubicBezTo>
                    <a:pt x="408" y="2503"/>
                    <a:pt x="0" y="2911"/>
                    <a:pt x="0" y="3413"/>
                  </a:cubicBezTo>
                  <a:cubicBezTo>
                    <a:pt x="0" y="3915"/>
                    <a:pt x="408" y="4324"/>
                    <a:pt x="910" y="4324"/>
                  </a:cubicBezTo>
                  <a:cubicBezTo>
                    <a:pt x="1374" y="4324"/>
                    <a:pt x="1756" y="3975"/>
                    <a:pt x="1813" y="3527"/>
                  </a:cubicBezTo>
                  <a:lnTo>
                    <a:pt x="5014" y="3527"/>
                  </a:lnTo>
                  <a:cubicBezTo>
                    <a:pt x="5045" y="3775"/>
                    <a:pt x="5176" y="3991"/>
                    <a:pt x="5365" y="4135"/>
                  </a:cubicBezTo>
                  <a:lnTo>
                    <a:pt x="4091" y="5311"/>
                  </a:lnTo>
                  <a:cubicBezTo>
                    <a:pt x="3924" y="5125"/>
                    <a:pt x="3683" y="5006"/>
                    <a:pt x="3413" y="5006"/>
                  </a:cubicBezTo>
                  <a:cubicBezTo>
                    <a:pt x="2911" y="5006"/>
                    <a:pt x="2503" y="5415"/>
                    <a:pt x="2503" y="5916"/>
                  </a:cubicBezTo>
                  <a:cubicBezTo>
                    <a:pt x="2503" y="6418"/>
                    <a:pt x="2911" y="6827"/>
                    <a:pt x="3413" y="6827"/>
                  </a:cubicBezTo>
                  <a:cubicBezTo>
                    <a:pt x="3915" y="6827"/>
                    <a:pt x="4324" y="6418"/>
                    <a:pt x="4324" y="5916"/>
                  </a:cubicBezTo>
                  <a:cubicBezTo>
                    <a:pt x="4324" y="5766"/>
                    <a:pt x="4286" y="5625"/>
                    <a:pt x="4222" y="5500"/>
                  </a:cubicBezTo>
                  <a:lnTo>
                    <a:pt x="5571" y="4255"/>
                  </a:lnTo>
                  <a:cubicBezTo>
                    <a:pt x="5677" y="4299"/>
                    <a:pt x="5794" y="4324"/>
                    <a:pt x="5916" y="4324"/>
                  </a:cubicBezTo>
                  <a:cubicBezTo>
                    <a:pt x="6418" y="4324"/>
                    <a:pt x="6827" y="3915"/>
                    <a:pt x="6827" y="3413"/>
                  </a:cubicBezTo>
                  <a:cubicBezTo>
                    <a:pt x="6827" y="2911"/>
                    <a:pt x="6418" y="2503"/>
                    <a:pt x="5916" y="2503"/>
                  </a:cubicBezTo>
                  <a:close/>
                </a:path>
              </a:pathLst>
            </a:custGeom>
            <a:solidFill>
              <a:srgbClr val="ABC1CD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195714" y="3986931"/>
            <a:ext cx="20243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>
                <a:solidFill>
                  <a:srgbClr val="47545B"/>
                </a:solidFill>
              </a:rPr>
              <a:t>一分钟创建自己的智慧访客预约系统，智慧访客系统提供免费访客系统解决方案，访客通过微信人脸识别进行访客认证，是真正的智慧访客系统。</a:t>
            </a:r>
            <a:endParaRPr lang="zh-CN" altLang="zh-CN" sz="1600" dirty="0">
              <a:solidFill>
                <a:srgbClr val="47545B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187781" y="2323150"/>
            <a:ext cx="2592590" cy="3976149"/>
            <a:chOff x="309731" y="2024601"/>
            <a:chExt cx="2801073" cy="4295891"/>
          </a:xfrm>
        </p:grpSpPr>
        <p:sp>
          <p:nvSpPr>
            <p:cNvPr id="30" name="矩形 29"/>
            <p:cNvSpPr/>
            <p:nvPr/>
          </p:nvSpPr>
          <p:spPr>
            <a:xfrm>
              <a:off x="309731" y="2222339"/>
              <a:ext cx="2801073" cy="40981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09731" y="2024601"/>
              <a:ext cx="1677958" cy="197738"/>
            </a:xfrm>
            <a:prstGeom prst="rect">
              <a:avLst/>
            </a:prstGeom>
            <a:solidFill>
              <a:srgbClr val="ABC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2" name="settings_329530"/>
            <p:cNvSpPr>
              <a:spLocks noChangeAspect="1"/>
            </p:cNvSpPr>
            <p:nvPr/>
          </p:nvSpPr>
          <p:spPr bwMode="auto">
            <a:xfrm>
              <a:off x="1225573" y="2434491"/>
              <a:ext cx="1029332" cy="876563"/>
            </a:xfrm>
            <a:custGeom>
              <a:avLst/>
              <a:gdLst>
                <a:gd name="connsiteX0" fmla="*/ 303714 w 607639"/>
                <a:gd name="connsiteY0" fmla="*/ 173520 h 517456"/>
                <a:gd name="connsiteX1" fmla="*/ 337586 w 607639"/>
                <a:gd name="connsiteY1" fmla="*/ 207321 h 517456"/>
                <a:gd name="connsiteX2" fmla="*/ 303714 w 607639"/>
                <a:gd name="connsiteY2" fmla="*/ 241122 h 517456"/>
                <a:gd name="connsiteX3" fmla="*/ 269842 w 607639"/>
                <a:gd name="connsiteY3" fmla="*/ 207321 h 517456"/>
                <a:gd name="connsiteX4" fmla="*/ 303714 w 607639"/>
                <a:gd name="connsiteY4" fmla="*/ 173520 h 517456"/>
                <a:gd name="connsiteX5" fmla="*/ 303758 w 607639"/>
                <a:gd name="connsiteY5" fmla="*/ 139994 h 517456"/>
                <a:gd name="connsiteX6" fmla="*/ 236373 w 607639"/>
                <a:gd name="connsiteY6" fmla="*/ 207277 h 517456"/>
                <a:gd name="connsiteX7" fmla="*/ 303758 w 607639"/>
                <a:gd name="connsiteY7" fmla="*/ 274559 h 517456"/>
                <a:gd name="connsiteX8" fmla="*/ 371054 w 607639"/>
                <a:gd name="connsiteY8" fmla="*/ 207277 h 517456"/>
                <a:gd name="connsiteX9" fmla="*/ 303758 w 607639"/>
                <a:gd name="connsiteY9" fmla="*/ 139994 h 517456"/>
                <a:gd name="connsiteX10" fmla="*/ 282839 w 607639"/>
                <a:gd name="connsiteY10" fmla="*/ 68801 h 517456"/>
                <a:gd name="connsiteX11" fmla="*/ 303669 w 607639"/>
                <a:gd name="connsiteY11" fmla="*/ 68801 h 517456"/>
                <a:gd name="connsiteX12" fmla="*/ 303847 w 607639"/>
                <a:gd name="connsiteY12" fmla="*/ 68801 h 517456"/>
                <a:gd name="connsiteX13" fmla="*/ 324588 w 607639"/>
                <a:gd name="connsiteY13" fmla="*/ 68801 h 517456"/>
                <a:gd name="connsiteX14" fmla="*/ 327703 w 607639"/>
                <a:gd name="connsiteY14" fmla="*/ 99465 h 517456"/>
                <a:gd name="connsiteX15" fmla="*/ 363221 w 607639"/>
                <a:gd name="connsiteY15" fmla="*/ 114219 h 517456"/>
                <a:gd name="connsiteX16" fmla="*/ 387166 w 607639"/>
                <a:gd name="connsiteY16" fmla="*/ 94665 h 517456"/>
                <a:gd name="connsiteX17" fmla="*/ 416541 w 607639"/>
                <a:gd name="connsiteY17" fmla="*/ 124085 h 517456"/>
                <a:gd name="connsiteX18" fmla="*/ 396958 w 607639"/>
                <a:gd name="connsiteY18" fmla="*/ 147993 h 517456"/>
                <a:gd name="connsiteX19" fmla="*/ 411645 w 607639"/>
                <a:gd name="connsiteY19" fmla="*/ 183457 h 517456"/>
                <a:gd name="connsiteX20" fmla="*/ 442445 w 607639"/>
                <a:gd name="connsiteY20" fmla="*/ 186479 h 517456"/>
                <a:gd name="connsiteX21" fmla="*/ 442445 w 607639"/>
                <a:gd name="connsiteY21" fmla="*/ 228075 h 517456"/>
                <a:gd name="connsiteX22" fmla="*/ 411645 w 607639"/>
                <a:gd name="connsiteY22" fmla="*/ 231185 h 517456"/>
                <a:gd name="connsiteX23" fmla="*/ 396958 w 607639"/>
                <a:gd name="connsiteY23" fmla="*/ 266649 h 517456"/>
                <a:gd name="connsiteX24" fmla="*/ 416541 w 607639"/>
                <a:gd name="connsiteY24" fmla="*/ 290558 h 517456"/>
                <a:gd name="connsiteX25" fmla="*/ 387166 w 607639"/>
                <a:gd name="connsiteY25" fmla="*/ 319977 h 517456"/>
                <a:gd name="connsiteX26" fmla="*/ 363221 w 607639"/>
                <a:gd name="connsiteY26" fmla="*/ 300423 h 517456"/>
                <a:gd name="connsiteX27" fmla="*/ 327703 w 607639"/>
                <a:gd name="connsiteY27" fmla="*/ 315177 h 517456"/>
                <a:gd name="connsiteX28" fmla="*/ 324588 w 607639"/>
                <a:gd name="connsiteY28" fmla="*/ 345841 h 517456"/>
                <a:gd name="connsiteX29" fmla="*/ 303847 w 607639"/>
                <a:gd name="connsiteY29" fmla="*/ 345841 h 517456"/>
                <a:gd name="connsiteX30" fmla="*/ 303669 w 607639"/>
                <a:gd name="connsiteY30" fmla="*/ 345841 h 517456"/>
                <a:gd name="connsiteX31" fmla="*/ 282839 w 607639"/>
                <a:gd name="connsiteY31" fmla="*/ 345841 h 517456"/>
                <a:gd name="connsiteX32" fmla="*/ 279813 w 607639"/>
                <a:gd name="connsiteY32" fmla="*/ 315177 h 517456"/>
                <a:gd name="connsiteX33" fmla="*/ 244295 w 607639"/>
                <a:gd name="connsiteY33" fmla="*/ 300423 h 517456"/>
                <a:gd name="connsiteX34" fmla="*/ 220350 w 607639"/>
                <a:gd name="connsiteY34" fmla="*/ 319977 h 517456"/>
                <a:gd name="connsiteX35" fmla="*/ 190886 w 607639"/>
                <a:gd name="connsiteY35" fmla="*/ 290558 h 517456"/>
                <a:gd name="connsiteX36" fmla="*/ 210558 w 607639"/>
                <a:gd name="connsiteY36" fmla="*/ 266649 h 517456"/>
                <a:gd name="connsiteX37" fmla="*/ 195782 w 607639"/>
                <a:gd name="connsiteY37" fmla="*/ 231185 h 517456"/>
                <a:gd name="connsiteX38" fmla="*/ 164982 w 607639"/>
                <a:gd name="connsiteY38" fmla="*/ 228075 h 517456"/>
                <a:gd name="connsiteX39" fmla="*/ 164982 w 607639"/>
                <a:gd name="connsiteY39" fmla="*/ 186568 h 517456"/>
                <a:gd name="connsiteX40" fmla="*/ 195782 w 607639"/>
                <a:gd name="connsiteY40" fmla="*/ 183457 h 517456"/>
                <a:gd name="connsiteX41" fmla="*/ 210558 w 607639"/>
                <a:gd name="connsiteY41" fmla="*/ 147993 h 517456"/>
                <a:gd name="connsiteX42" fmla="*/ 190886 w 607639"/>
                <a:gd name="connsiteY42" fmla="*/ 124085 h 517456"/>
                <a:gd name="connsiteX43" fmla="*/ 220350 w 607639"/>
                <a:gd name="connsiteY43" fmla="*/ 94665 h 517456"/>
                <a:gd name="connsiteX44" fmla="*/ 244295 w 607639"/>
                <a:gd name="connsiteY44" fmla="*/ 114219 h 517456"/>
                <a:gd name="connsiteX45" fmla="*/ 279813 w 607639"/>
                <a:gd name="connsiteY45" fmla="*/ 99465 h 517456"/>
                <a:gd name="connsiteX46" fmla="*/ 38005 w 607639"/>
                <a:gd name="connsiteY46" fmla="*/ 37951 h 517456"/>
                <a:gd name="connsiteX47" fmla="*/ 38005 w 607639"/>
                <a:gd name="connsiteY47" fmla="*/ 376049 h 517456"/>
                <a:gd name="connsiteX48" fmla="*/ 569634 w 607639"/>
                <a:gd name="connsiteY48" fmla="*/ 376049 h 517456"/>
                <a:gd name="connsiteX49" fmla="*/ 569634 w 607639"/>
                <a:gd name="connsiteY49" fmla="*/ 37951 h 517456"/>
                <a:gd name="connsiteX50" fmla="*/ 28482 w 607639"/>
                <a:gd name="connsiteY50" fmla="*/ 0 h 517456"/>
                <a:gd name="connsiteX51" fmla="*/ 579157 w 607639"/>
                <a:gd name="connsiteY51" fmla="*/ 0 h 517456"/>
                <a:gd name="connsiteX52" fmla="*/ 607639 w 607639"/>
                <a:gd name="connsiteY52" fmla="*/ 28441 h 517456"/>
                <a:gd name="connsiteX53" fmla="*/ 607639 w 607639"/>
                <a:gd name="connsiteY53" fmla="*/ 385559 h 517456"/>
                <a:gd name="connsiteX54" fmla="*/ 579157 w 607639"/>
                <a:gd name="connsiteY54" fmla="*/ 414000 h 517456"/>
                <a:gd name="connsiteX55" fmla="*/ 351304 w 607639"/>
                <a:gd name="connsiteY55" fmla="*/ 414000 h 517456"/>
                <a:gd name="connsiteX56" fmla="*/ 351304 w 607639"/>
                <a:gd name="connsiteY56" fmla="*/ 479593 h 517456"/>
                <a:gd name="connsiteX57" fmla="*/ 437906 w 607639"/>
                <a:gd name="connsiteY57" fmla="*/ 479593 h 517456"/>
                <a:gd name="connsiteX58" fmla="*/ 437906 w 607639"/>
                <a:gd name="connsiteY58" fmla="*/ 517456 h 517456"/>
                <a:gd name="connsiteX59" fmla="*/ 169733 w 607639"/>
                <a:gd name="connsiteY59" fmla="*/ 517456 h 517456"/>
                <a:gd name="connsiteX60" fmla="*/ 169733 w 607639"/>
                <a:gd name="connsiteY60" fmla="*/ 479593 h 517456"/>
                <a:gd name="connsiteX61" fmla="*/ 256335 w 607639"/>
                <a:gd name="connsiteY61" fmla="*/ 479593 h 517456"/>
                <a:gd name="connsiteX62" fmla="*/ 256335 w 607639"/>
                <a:gd name="connsiteY62" fmla="*/ 414000 h 517456"/>
                <a:gd name="connsiteX63" fmla="*/ 28482 w 607639"/>
                <a:gd name="connsiteY63" fmla="*/ 414000 h 517456"/>
                <a:gd name="connsiteX64" fmla="*/ 0 w 607639"/>
                <a:gd name="connsiteY64" fmla="*/ 385559 h 517456"/>
                <a:gd name="connsiteX65" fmla="*/ 0 w 607639"/>
                <a:gd name="connsiteY65" fmla="*/ 28441 h 517456"/>
                <a:gd name="connsiteX66" fmla="*/ 28482 w 607639"/>
                <a:gd name="connsiteY66" fmla="*/ 0 h 51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7639" h="517456">
                  <a:moveTo>
                    <a:pt x="303714" y="173520"/>
                  </a:moveTo>
                  <a:cubicBezTo>
                    <a:pt x="322421" y="173520"/>
                    <a:pt x="337586" y="188653"/>
                    <a:pt x="337586" y="207321"/>
                  </a:cubicBezTo>
                  <a:cubicBezTo>
                    <a:pt x="337586" y="225989"/>
                    <a:pt x="322421" y="241122"/>
                    <a:pt x="303714" y="241122"/>
                  </a:cubicBezTo>
                  <a:cubicBezTo>
                    <a:pt x="285007" y="241122"/>
                    <a:pt x="269842" y="225989"/>
                    <a:pt x="269842" y="207321"/>
                  </a:cubicBezTo>
                  <a:cubicBezTo>
                    <a:pt x="269842" y="188653"/>
                    <a:pt x="285007" y="173520"/>
                    <a:pt x="303714" y="173520"/>
                  </a:cubicBezTo>
                  <a:close/>
                  <a:moveTo>
                    <a:pt x="303758" y="139994"/>
                  </a:moveTo>
                  <a:cubicBezTo>
                    <a:pt x="266549" y="139994"/>
                    <a:pt x="236373" y="170125"/>
                    <a:pt x="236373" y="207277"/>
                  </a:cubicBezTo>
                  <a:cubicBezTo>
                    <a:pt x="236373" y="244517"/>
                    <a:pt x="266549" y="274559"/>
                    <a:pt x="303758" y="274559"/>
                  </a:cubicBezTo>
                  <a:cubicBezTo>
                    <a:pt x="340967" y="274559"/>
                    <a:pt x="371054" y="244517"/>
                    <a:pt x="371054" y="207277"/>
                  </a:cubicBezTo>
                  <a:cubicBezTo>
                    <a:pt x="371054" y="170125"/>
                    <a:pt x="340967" y="139994"/>
                    <a:pt x="303758" y="139994"/>
                  </a:cubicBezTo>
                  <a:close/>
                  <a:moveTo>
                    <a:pt x="282839" y="68801"/>
                  </a:moveTo>
                  <a:lnTo>
                    <a:pt x="303669" y="68801"/>
                  </a:lnTo>
                  <a:lnTo>
                    <a:pt x="303847" y="68801"/>
                  </a:lnTo>
                  <a:lnTo>
                    <a:pt x="324588" y="68801"/>
                  </a:lnTo>
                  <a:lnTo>
                    <a:pt x="327703" y="99465"/>
                  </a:lnTo>
                  <a:cubicBezTo>
                    <a:pt x="340522" y="102309"/>
                    <a:pt x="352450" y="107375"/>
                    <a:pt x="363221" y="114219"/>
                  </a:cubicBezTo>
                  <a:lnTo>
                    <a:pt x="387166" y="94665"/>
                  </a:lnTo>
                  <a:lnTo>
                    <a:pt x="416541" y="124085"/>
                  </a:lnTo>
                  <a:lnTo>
                    <a:pt x="396958" y="147993"/>
                  </a:lnTo>
                  <a:cubicBezTo>
                    <a:pt x="403812" y="158748"/>
                    <a:pt x="408797" y="170658"/>
                    <a:pt x="411645" y="183457"/>
                  </a:cubicBezTo>
                  <a:lnTo>
                    <a:pt x="442445" y="186479"/>
                  </a:lnTo>
                  <a:lnTo>
                    <a:pt x="442445" y="228075"/>
                  </a:lnTo>
                  <a:lnTo>
                    <a:pt x="411645" y="231185"/>
                  </a:lnTo>
                  <a:cubicBezTo>
                    <a:pt x="408886" y="243984"/>
                    <a:pt x="403812" y="255894"/>
                    <a:pt x="396958" y="266649"/>
                  </a:cubicBezTo>
                  <a:lnTo>
                    <a:pt x="416541" y="290558"/>
                  </a:lnTo>
                  <a:lnTo>
                    <a:pt x="387166" y="319977"/>
                  </a:lnTo>
                  <a:lnTo>
                    <a:pt x="363221" y="300423"/>
                  </a:lnTo>
                  <a:cubicBezTo>
                    <a:pt x="352450" y="307267"/>
                    <a:pt x="340522" y="312333"/>
                    <a:pt x="327703" y="315177"/>
                  </a:cubicBezTo>
                  <a:lnTo>
                    <a:pt x="324588" y="345841"/>
                  </a:lnTo>
                  <a:lnTo>
                    <a:pt x="303847" y="345841"/>
                  </a:lnTo>
                  <a:lnTo>
                    <a:pt x="303669" y="345841"/>
                  </a:lnTo>
                  <a:lnTo>
                    <a:pt x="282839" y="345841"/>
                  </a:lnTo>
                  <a:lnTo>
                    <a:pt x="279813" y="315177"/>
                  </a:lnTo>
                  <a:cubicBezTo>
                    <a:pt x="266994" y="312333"/>
                    <a:pt x="254977" y="307267"/>
                    <a:pt x="244295" y="300423"/>
                  </a:cubicBezTo>
                  <a:lnTo>
                    <a:pt x="220350" y="319977"/>
                  </a:lnTo>
                  <a:lnTo>
                    <a:pt x="190886" y="290558"/>
                  </a:lnTo>
                  <a:lnTo>
                    <a:pt x="210558" y="266649"/>
                  </a:lnTo>
                  <a:cubicBezTo>
                    <a:pt x="203704" y="255894"/>
                    <a:pt x="198630" y="243984"/>
                    <a:pt x="195782" y="231185"/>
                  </a:cubicBezTo>
                  <a:lnTo>
                    <a:pt x="164982" y="228075"/>
                  </a:lnTo>
                  <a:lnTo>
                    <a:pt x="164982" y="186568"/>
                  </a:lnTo>
                  <a:lnTo>
                    <a:pt x="195782" y="183457"/>
                  </a:lnTo>
                  <a:cubicBezTo>
                    <a:pt x="198630" y="170658"/>
                    <a:pt x="203704" y="158748"/>
                    <a:pt x="210558" y="147993"/>
                  </a:cubicBezTo>
                  <a:lnTo>
                    <a:pt x="190886" y="124085"/>
                  </a:lnTo>
                  <a:lnTo>
                    <a:pt x="220350" y="94665"/>
                  </a:lnTo>
                  <a:lnTo>
                    <a:pt x="244295" y="114219"/>
                  </a:lnTo>
                  <a:cubicBezTo>
                    <a:pt x="254977" y="107375"/>
                    <a:pt x="266905" y="102309"/>
                    <a:pt x="279813" y="99465"/>
                  </a:cubicBezTo>
                  <a:close/>
                  <a:moveTo>
                    <a:pt x="38005" y="37951"/>
                  </a:moveTo>
                  <a:lnTo>
                    <a:pt x="38005" y="376049"/>
                  </a:lnTo>
                  <a:lnTo>
                    <a:pt x="569634" y="376049"/>
                  </a:lnTo>
                  <a:lnTo>
                    <a:pt x="569634" y="37951"/>
                  </a:lnTo>
                  <a:close/>
                  <a:moveTo>
                    <a:pt x="28482" y="0"/>
                  </a:moveTo>
                  <a:lnTo>
                    <a:pt x="579157" y="0"/>
                  </a:lnTo>
                  <a:cubicBezTo>
                    <a:pt x="594822" y="0"/>
                    <a:pt x="607639" y="12799"/>
                    <a:pt x="607639" y="28441"/>
                  </a:cubicBezTo>
                  <a:lnTo>
                    <a:pt x="607639" y="385559"/>
                  </a:lnTo>
                  <a:cubicBezTo>
                    <a:pt x="607639" y="401202"/>
                    <a:pt x="594822" y="414000"/>
                    <a:pt x="579157" y="414000"/>
                  </a:cubicBezTo>
                  <a:lnTo>
                    <a:pt x="351304" y="414000"/>
                  </a:lnTo>
                  <a:lnTo>
                    <a:pt x="351304" y="479593"/>
                  </a:lnTo>
                  <a:lnTo>
                    <a:pt x="437906" y="479593"/>
                  </a:lnTo>
                  <a:lnTo>
                    <a:pt x="437906" y="517456"/>
                  </a:lnTo>
                  <a:lnTo>
                    <a:pt x="169733" y="517456"/>
                  </a:lnTo>
                  <a:lnTo>
                    <a:pt x="169733" y="479593"/>
                  </a:lnTo>
                  <a:lnTo>
                    <a:pt x="256335" y="479593"/>
                  </a:lnTo>
                  <a:lnTo>
                    <a:pt x="256335" y="414000"/>
                  </a:lnTo>
                  <a:lnTo>
                    <a:pt x="28482" y="414000"/>
                  </a:lnTo>
                  <a:cubicBezTo>
                    <a:pt x="12817" y="414000"/>
                    <a:pt x="0" y="401202"/>
                    <a:pt x="0" y="385559"/>
                  </a:cubicBezTo>
                  <a:lnTo>
                    <a:pt x="0" y="28441"/>
                  </a:lnTo>
                  <a:cubicBezTo>
                    <a:pt x="0" y="12799"/>
                    <a:pt x="12817" y="0"/>
                    <a:pt x="28482" y="0"/>
                  </a:cubicBezTo>
                  <a:close/>
                </a:path>
              </a:pathLst>
            </a:custGeom>
            <a:solidFill>
              <a:srgbClr val="ABC1CD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583531" y="3716556"/>
            <a:ext cx="1801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B57B6F"/>
                </a:solidFill>
              </a:rPr>
              <a:t>智</a:t>
            </a:r>
            <a:r>
              <a:rPr lang="zh-CN" altLang="en-US" sz="2400" b="1" dirty="0" smtClean="0">
                <a:solidFill>
                  <a:srgbClr val="B57B6F"/>
                </a:solidFill>
              </a:rPr>
              <a:t>慧访客系统交互使用</a:t>
            </a:r>
            <a:endParaRPr lang="zh-CN" altLang="en-US" sz="2400" b="1" dirty="0">
              <a:solidFill>
                <a:srgbClr val="B57B6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25535" y="4680827"/>
            <a:ext cx="2172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47545B"/>
                </a:solidFill>
              </a:rPr>
              <a:t>查看管理员和普通用户所有的预约信息，注销和切换等功能的实现，利用图表统计进行分析和计算。</a:t>
            </a:r>
            <a:endParaRPr lang="zh-CN" altLang="en-US" sz="1600" dirty="0">
              <a:solidFill>
                <a:srgbClr val="47545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413499" y="225379"/>
            <a:ext cx="4039500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marL="342900" marR="0" lvl="0" indent="-34290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3200" b="1" dirty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方</a:t>
            </a:r>
            <a:r>
              <a:rPr lang="zh-CN" altLang="en-US" sz="3200" b="1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便、简单、快捷</a:t>
            </a:r>
            <a:endParaRPr lang="zh-CN" altLang="en-US" sz="3200" b="1" dirty="0">
              <a:solidFill>
                <a:srgbClr val="60737D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" name="文本框 20"/>
          <p:cNvSpPr txBox="1"/>
          <p:nvPr/>
        </p:nvSpPr>
        <p:spPr>
          <a:xfrm flipH="1">
            <a:off x="1379439" y="4168973"/>
            <a:ext cx="1995170" cy="64633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dirty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方便</a:t>
            </a:r>
            <a:r>
              <a:rPr lang="zh-CN" altLang="en-US" sz="3600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 </a:t>
            </a:r>
            <a:endParaRPr lang="zh-CN" altLang="en-US" sz="3600" dirty="0">
              <a:solidFill>
                <a:srgbClr val="60737D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" name="文本框 22"/>
          <p:cNvSpPr txBox="1"/>
          <p:nvPr/>
        </p:nvSpPr>
        <p:spPr>
          <a:xfrm flipH="1">
            <a:off x="1293400" y="4692584"/>
            <a:ext cx="2250701" cy="101566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 fontAlgn="auto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方便预约</a:t>
            </a:r>
            <a:endParaRPr lang="en-US" altLang="zh-CN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  <a:p>
            <a:pPr lvl="0" algn="ctr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随时随地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6" name="文本框 20"/>
          <p:cNvSpPr txBox="1"/>
          <p:nvPr/>
        </p:nvSpPr>
        <p:spPr>
          <a:xfrm flipH="1">
            <a:off x="5098415" y="4168973"/>
            <a:ext cx="1995170" cy="64633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dirty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简单</a:t>
            </a:r>
            <a:r>
              <a:rPr lang="zh-CN" altLang="en-US" sz="3600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 </a:t>
            </a:r>
            <a:endParaRPr lang="zh-CN" altLang="en-US" sz="3600" dirty="0">
              <a:solidFill>
                <a:srgbClr val="60737D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9" name="文本框 22"/>
          <p:cNvSpPr txBox="1"/>
          <p:nvPr/>
        </p:nvSpPr>
        <p:spPr>
          <a:xfrm flipH="1">
            <a:off x="4970649" y="4692584"/>
            <a:ext cx="2250701" cy="101566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 fontAlgn="auto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操作简洁</a:t>
            </a:r>
            <a:endParaRPr lang="en-US" altLang="zh-CN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  <a:p>
            <a:pPr lvl="0" algn="ctr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信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息完整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12" name="文本框 20"/>
          <p:cNvSpPr txBox="1"/>
          <p:nvPr/>
        </p:nvSpPr>
        <p:spPr>
          <a:xfrm flipH="1">
            <a:off x="8817391" y="4168973"/>
            <a:ext cx="1995170" cy="64633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dirty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快捷</a:t>
            </a:r>
            <a:r>
              <a:rPr lang="zh-CN" altLang="en-US" sz="3600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 </a:t>
            </a:r>
            <a:endParaRPr lang="zh-CN" altLang="en-US" sz="3600" dirty="0">
              <a:solidFill>
                <a:srgbClr val="60737D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4" name="文本框 22"/>
          <p:cNvSpPr txBox="1"/>
          <p:nvPr/>
        </p:nvSpPr>
        <p:spPr>
          <a:xfrm flipH="1">
            <a:off x="8689625" y="4692584"/>
            <a:ext cx="2250701" cy="133882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随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时查看</a:t>
            </a:r>
            <a:endParaRPr lang="en-US" altLang="zh-CN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  <a:p>
            <a:pPr lvl="0" algn="ctr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一键预约</a:t>
            </a:r>
            <a:endParaRPr lang="en-US" altLang="zh-CN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  <a:p>
            <a:pPr lvl="0" algn="ctr" fontAlgn="auto"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191802" y="2574794"/>
            <a:ext cx="654371" cy="654371"/>
          </a:xfrm>
          <a:prstGeom prst="ellipse">
            <a:avLst/>
          </a:prstGeom>
          <a:solidFill>
            <a:srgbClr val="DFC6C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8" name="分享"/>
          <p:cNvSpPr/>
          <p:nvPr/>
        </p:nvSpPr>
        <p:spPr>
          <a:xfrm>
            <a:off x="1282676" y="2665668"/>
            <a:ext cx="472623" cy="472623"/>
          </a:xfrm>
          <a:custGeom>
            <a:avLst/>
            <a:gdLst>
              <a:gd name="connsiteX0" fmla="*/ 347114 w 393729"/>
              <a:gd name="connsiteY0" fmla="*/ 112 h 390624"/>
              <a:gd name="connsiteX1" fmla="*/ 366249 w 393729"/>
              <a:gd name="connsiteY1" fmla="*/ 5364 h 390624"/>
              <a:gd name="connsiteX2" fmla="*/ 388366 w 393729"/>
              <a:gd name="connsiteY2" fmla="*/ 72481 h 390624"/>
              <a:gd name="connsiteX3" fmla="*/ 321248 w 393729"/>
              <a:gd name="connsiteY3" fmla="*/ 94598 h 390624"/>
              <a:gd name="connsiteX4" fmla="*/ 304750 w 393729"/>
              <a:gd name="connsiteY4" fmla="*/ 80728 h 390624"/>
              <a:gd name="connsiteX5" fmla="*/ 98330 w 393729"/>
              <a:gd name="connsiteY5" fmla="*/ 148748 h 390624"/>
              <a:gd name="connsiteX6" fmla="*/ 94598 w 393729"/>
              <a:gd name="connsiteY6" fmla="*/ 162346 h 390624"/>
              <a:gd name="connsiteX7" fmla="*/ 91507 w 393729"/>
              <a:gd name="connsiteY7" fmla="*/ 166277 h 390624"/>
              <a:gd name="connsiteX8" fmla="*/ 229420 w 393729"/>
              <a:gd name="connsiteY8" fmla="*/ 293815 h 390624"/>
              <a:gd name="connsiteX9" fmla="*/ 268686 w 393729"/>
              <a:gd name="connsiteY9" fmla="*/ 296027 h 390624"/>
              <a:gd name="connsiteX10" fmla="*/ 290802 w 393729"/>
              <a:gd name="connsiteY10" fmla="*/ 363144 h 390624"/>
              <a:gd name="connsiteX11" fmla="*/ 223685 w 393729"/>
              <a:gd name="connsiteY11" fmla="*/ 385261 h 390624"/>
              <a:gd name="connsiteX12" fmla="*/ 200613 w 393729"/>
              <a:gd name="connsiteY12" fmla="*/ 321625 h 390624"/>
              <a:gd name="connsiteX13" fmla="*/ 56603 w 393729"/>
              <a:gd name="connsiteY13" fmla="*/ 188448 h 390624"/>
              <a:gd name="connsiteX14" fmla="*/ 27481 w 393729"/>
              <a:gd name="connsiteY14" fmla="*/ 184462 h 390624"/>
              <a:gd name="connsiteX15" fmla="*/ 5364 w 393729"/>
              <a:gd name="connsiteY15" fmla="*/ 117345 h 390624"/>
              <a:gd name="connsiteX16" fmla="*/ 72481 w 393729"/>
              <a:gd name="connsiteY16" fmla="*/ 95228 h 390624"/>
              <a:gd name="connsiteX17" fmla="*/ 89283 w 393729"/>
              <a:gd name="connsiteY17" fmla="*/ 109639 h 390624"/>
              <a:gd name="connsiteX18" fmla="*/ 295206 w 393729"/>
              <a:gd name="connsiteY18" fmla="*/ 41783 h 390624"/>
              <a:gd name="connsiteX19" fmla="*/ 299132 w 393729"/>
              <a:gd name="connsiteY19" fmla="*/ 27480 h 390624"/>
              <a:gd name="connsiteX20" fmla="*/ 347114 w 393729"/>
              <a:gd name="connsiteY20" fmla="*/ 112 h 3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729" h="390624">
                <a:moveTo>
                  <a:pt x="347114" y="112"/>
                </a:moveTo>
                <a:cubicBezTo>
                  <a:pt x="353590" y="546"/>
                  <a:pt x="360089" y="2257"/>
                  <a:pt x="366249" y="5364"/>
                </a:cubicBezTo>
                <a:cubicBezTo>
                  <a:pt x="390891" y="17791"/>
                  <a:pt x="400792" y="47840"/>
                  <a:pt x="388366" y="72481"/>
                </a:cubicBezTo>
                <a:cubicBezTo>
                  <a:pt x="375939" y="97123"/>
                  <a:pt x="345890" y="107025"/>
                  <a:pt x="321248" y="94598"/>
                </a:cubicBezTo>
                <a:cubicBezTo>
                  <a:pt x="314512" y="91201"/>
                  <a:pt x="308877" y="86487"/>
                  <a:pt x="304750" y="80728"/>
                </a:cubicBezTo>
                <a:lnTo>
                  <a:pt x="98330" y="148748"/>
                </a:lnTo>
                <a:cubicBezTo>
                  <a:pt x="98294" y="153464"/>
                  <a:pt x="96795" y="157989"/>
                  <a:pt x="94598" y="162346"/>
                </a:cubicBezTo>
                <a:lnTo>
                  <a:pt x="91507" y="166277"/>
                </a:lnTo>
                <a:lnTo>
                  <a:pt x="229420" y="293815"/>
                </a:lnTo>
                <a:cubicBezTo>
                  <a:pt x="241784" y="289147"/>
                  <a:pt x="255956" y="289607"/>
                  <a:pt x="268686" y="296027"/>
                </a:cubicBezTo>
                <a:cubicBezTo>
                  <a:pt x="293327" y="308454"/>
                  <a:pt x="303229" y="338503"/>
                  <a:pt x="290802" y="363144"/>
                </a:cubicBezTo>
                <a:cubicBezTo>
                  <a:pt x="278375" y="387786"/>
                  <a:pt x="248326" y="397688"/>
                  <a:pt x="223685" y="385261"/>
                </a:cubicBezTo>
                <a:cubicBezTo>
                  <a:pt x="200118" y="373376"/>
                  <a:pt x="190033" y="345372"/>
                  <a:pt x="200613" y="321625"/>
                </a:cubicBezTo>
                <a:lnTo>
                  <a:pt x="56603" y="188448"/>
                </a:lnTo>
                <a:cubicBezTo>
                  <a:pt x="47044" y="190691"/>
                  <a:pt x="36870" y="189197"/>
                  <a:pt x="27481" y="184462"/>
                </a:cubicBezTo>
                <a:cubicBezTo>
                  <a:pt x="2839" y="172035"/>
                  <a:pt x="-7063" y="141986"/>
                  <a:pt x="5364" y="117345"/>
                </a:cubicBezTo>
                <a:cubicBezTo>
                  <a:pt x="17791" y="92703"/>
                  <a:pt x="47840" y="82801"/>
                  <a:pt x="72481" y="95228"/>
                </a:cubicBezTo>
                <a:cubicBezTo>
                  <a:pt x="79414" y="98724"/>
                  <a:pt x="85180" y="103616"/>
                  <a:pt x="89283" y="109639"/>
                </a:cubicBezTo>
                <a:lnTo>
                  <a:pt x="295206" y="41783"/>
                </a:lnTo>
                <a:cubicBezTo>
                  <a:pt x="295278" y="36844"/>
                  <a:pt x="296818" y="32068"/>
                  <a:pt x="299132" y="27480"/>
                </a:cubicBezTo>
                <a:cubicBezTo>
                  <a:pt x="308452" y="8999"/>
                  <a:pt x="327684" y="-1191"/>
                  <a:pt x="347114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4797740" y="2574794"/>
            <a:ext cx="654371" cy="654371"/>
          </a:xfrm>
          <a:prstGeom prst="ellipse">
            <a:avLst/>
          </a:prstGeom>
          <a:solidFill>
            <a:srgbClr val="DFC6C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8446152" y="2574794"/>
            <a:ext cx="654371" cy="654371"/>
          </a:xfrm>
          <a:prstGeom prst="ellipse">
            <a:avLst/>
          </a:prstGeom>
          <a:solidFill>
            <a:srgbClr val="DFC6C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44" name="@"/>
          <p:cNvSpPr/>
          <p:nvPr/>
        </p:nvSpPr>
        <p:spPr bwMode="auto">
          <a:xfrm>
            <a:off x="8566929" y="2695571"/>
            <a:ext cx="412817" cy="412817"/>
          </a:xfrm>
          <a:custGeom>
            <a:avLst/>
            <a:gdLst>
              <a:gd name="T0" fmla="*/ 2147483646 w 207"/>
              <a:gd name="T1" fmla="*/ 2147483646 h 207"/>
              <a:gd name="T2" fmla="*/ 2147483646 w 207"/>
              <a:gd name="T3" fmla="*/ 2147483646 h 207"/>
              <a:gd name="T4" fmla="*/ 2147483646 w 207"/>
              <a:gd name="T5" fmla="*/ 2147483646 h 207"/>
              <a:gd name="T6" fmla="*/ 2147483646 w 207"/>
              <a:gd name="T7" fmla="*/ 2147483646 h 207"/>
              <a:gd name="T8" fmla="*/ 2147483646 w 207"/>
              <a:gd name="T9" fmla="*/ 2147483646 h 207"/>
              <a:gd name="T10" fmla="*/ 2147483646 w 207"/>
              <a:gd name="T11" fmla="*/ 2147483646 h 207"/>
              <a:gd name="T12" fmla="*/ 2147483646 w 207"/>
              <a:gd name="T13" fmla="*/ 2147483646 h 207"/>
              <a:gd name="T14" fmla="*/ 2147483646 w 207"/>
              <a:gd name="T15" fmla="*/ 2147483646 h 207"/>
              <a:gd name="T16" fmla="*/ 2147483646 w 207"/>
              <a:gd name="T17" fmla="*/ 2147483646 h 207"/>
              <a:gd name="T18" fmla="*/ 2147483646 w 207"/>
              <a:gd name="T19" fmla="*/ 2147483646 h 207"/>
              <a:gd name="T20" fmla="*/ 2147483646 w 207"/>
              <a:gd name="T21" fmla="*/ 2147483646 h 207"/>
              <a:gd name="T22" fmla="*/ 2147483646 w 207"/>
              <a:gd name="T23" fmla="*/ 2147483646 h 207"/>
              <a:gd name="T24" fmla="*/ 2147483646 w 207"/>
              <a:gd name="T25" fmla="*/ 2147483646 h 207"/>
              <a:gd name="T26" fmla="*/ 2147483646 w 207"/>
              <a:gd name="T27" fmla="*/ 2147483646 h 207"/>
              <a:gd name="T28" fmla="*/ 0 w 207"/>
              <a:gd name="T29" fmla="*/ 2147483646 h 207"/>
              <a:gd name="T30" fmla="*/ 2147483646 w 207"/>
              <a:gd name="T31" fmla="*/ 2147483646 h 207"/>
              <a:gd name="T32" fmla="*/ 2147483646 w 207"/>
              <a:gd name="T33" fmla="*/ 0 h 207"/>
              <a:gd name="T34" fmla="*/ 2147483646 w 207"/>
              <a:gd name="T35" fmla="*/ 2147483646 h 207"/>
              <a:gd name="T36" fmla="*/ 2147483646 w 207"/>
              <a:gd name="T37" fmla="*/ 2147483646 h 207"/>
              <a:gd name="T38" fmla="*/ 2147483646 w 207"/>
              <a:gd name="T39" fmla="*/ 2147483646 h 207"/>
              <a:gd name="T40" fmla="*/ 2147483646 w 207"/>
              <a:gd name="T41" fmla="*/ 2147483646 h 207"/>
              <a:gd name="T42" fmla="*/ 2147483646 w 207"/>
              <a:gd name="T43" fmla="*/ 2147483646 h 207"/>
              <a:gd name="T44" fmla="*/ 2147483646 w 207"/>
              <a:gd name="T45" fmla="*/ 2147483646 h 207"/>
              <a:gd name="T46" fmla="*/ 2147483646 w 207"/>
              <a:gd name="T47" fmla="*/ 2147483646 h 207"/>
              <a:gd name="T48" fmla="*/ 2147483646 w 207"/>
              <a:gd name="T49" fmla="*/ 2147483646 h 207"/>
              <a:gd name="T50" fmla="*/ 2147483646 w 207"/>
              <a:gd name="T51" fmla="*/ 2147483646 h 207"/>
              <a:gd name="T52" fmla="*/ 2147483646 w 207"/>
              <a:gd name="T53" fmla="*/ 2147483646 h 207"/>
              <a:gd name="T54" fmla="*/ 2147483646 w 207"/>
              <a:gd name="T55" fmla="*/ 2147483646 h 207"/>
              <a:gd name="T56" fmla="*/ 2147483646 w 207"/>
              <a:gd name="T57" fmla="*/ 2147483646 h 207"/>
              <a:gd name="T58" fmla="*/ 2147483646 w 207"/>
              <a:gd name="T59" fmla="*/ 2147483646 h 207"/>
              <a:gd name="T60" fmla="*/ 2147483646 w 207"/>
              <a:gd name="T61" fmla="*/ 2147483646 h 207"/>
              <a:gd name="T62" fmla="*/ 2147483646 w 207"/>
              <a:gd name="T63" fmla="*/ 2147483646 h 207"/>
              <a:gd name="T64" fmla="*/ 2147483646 w 207"/>
              <a:gd name="T65" fmla="*/ 2147483646 h 207"/>
              <a:gd name="T66" fmla="*/ 2147483646 w 207"/>
              <a:gd name="T67" fmla="*/ 2147483646 h 207"/>
              <a:gd name="T68" fmla="*/ 2147483646 w 207"/>
              <a:gd name="T69" fmla="*/ 2147483646 h 207"/>
              <a:gd name="T70" fmla="*/ 2147483646 w 207"/>
              <a:gd name="T71" fmla="*/ 2147483646 h 207"/>
              <a:gd name="T72" fmla="*/ 2147483646 w 207"/>
              <a:gd name="T73" fmla="*/ 2147483646 h 207"/>
              <a:gd name="T74" fmla="*/ 2147483646 w 207"/>
              <a:gd name="T75" fmla="*/ 2147483646 h 2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46" name="安卓"/>
          <p:cNvSpPr/>
          <p:nvPr/>
        </p:nvSpPr>
        <p:spPr>
          <a:xfrm>
            <a:off x="4935604" y="2704309"/>
            <a:ext cx="378642" cy="395341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48" name="半闭框 47"/>
          <p:cNvSpPr/>
          <p:nvPr/>
        </p:nvSpPr>
        <p:spPr>
          <a:xfrm rot="2700000">
            <a:off x="1311572" y="3046679"/>
            <a:ext cx="2307771" cy="2307771"/>
          </a:xfrm>
          <a:prstGeom prst="halfFrame">
            <a:avLst>
              <a:gd name="adj1" fmla="val 13321"/>
              <a:gd name="adj2" fmla="val 13321"/>
            </a:avLst>
          </a:prstGeom>
          <a:solidFill>
            <a:srgbClr val="AB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50" name="半闭框 49"/>
          <p:cNvSpPr/>
          <p:nvPr/>
        </p:nvSpPr>
        <p:spPr>
          <a:xfrm rot="2700000">
            <a:off x="4930955" y="3046679"/>
            <a:ext cx="2307771" cy="2307771"/>
          </a:xfrm>
          <a:prstGeom prst="halfFrame">
            <a:avLst>
              <a:gd name="adj1" fmla="val 13321"/>
              <a:gd name="adj2" fmla="val 13321"/>
            </a:avLst>
          </a:prstGeom>
          <a:solidFill>
            <a:srgbClr val="AB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52" name="半闭框 51"/>
          <p:cNvSpPr/>
          <p:nvPr/>
        </p:nvSpPr>
        <p:spPr>
          <a:xfrm rot="2700000">
            <a:off x="8550339" y="3046679"/>
            <a:ext cx="2307771" cy="2307771"/>
          </a:xfrm>
          <a:prstGeom prst="halfFrame">
            <a:avLst>
              <a:gd name="adj1" fmla="val 13321"/>
              <a:gd name="adj2" fmla="val 13321"/>
            </a:avLst>
          </a:prstGeom>
          <a:solidFill>
            <a:srgbClr val="AB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54" name="文本框 20"/>
          <p:cNvSpPr txBox="1"/>
          <p:nvPr/>
        </p:nvSpPr>
        <p:spPr>
          <a:xfrm flipH="1">
            <a:off x="1467872" y="1614532"/>
            <a:ext cx="1995170" cy="9233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NO.1</a:t>
            </a:r>
            <a:endParaRPr lang="zh-CN" altLang="en-US" sz="540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56" name="文本框 20"/>
          <p:cNvSpPr txBox="1"/>
          <p:nvPr/>
        </p:nvSpPr>
        <p:spPr>
          <a:xfrm flipH="1">
            <a:off x="5087255" y="1614532"/>
            <a:ext cx="1995170" cy="9233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NO.2</a:t>
            </a:r>
            <a:endParaRPr lang="zh-CN" altLang="en-US" sz="540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58" name="文本框 20"/>
          <p:cNvSpPr txBox="1"/>
          <p:nvPr/>
        </p:nvSpPr>
        <p:spPr>
          <a:xfrm flipH="1">
            <a:off x="8706639" y="1614532"/>
            <a:ext cx="1995170" cy="9233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NO.3</a:t>
            </a:r>
            <a:endParaRPr lang="zh-CN" altLang="en-US" sz="540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7"/>
          <p:cNvSpPr/>
          <p:nvPr/>
        </p:nvSpPr>
        <p:spPr>
          <a:xfrm>
            <a:off x="680935" y="1859328"/>
            <a:ext cx="1525911" cy="1525911"/>
          </a:xfrm>
          <a:prstGeom prst="ellipse">
            <a:avLst/>
          </a:prstGeom>
          <a:noFill/>
          <a:ln w="57150" cap="flat" cmpd="sng" algn="ctr">
            <a:solidFill>
              <a:srgbClr val="434F5A">
                <a:alpha val="16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41705">
              <a:defRPr/>
            </a:pPr>
            <a:r>
              <a:rPr lang="en-US" altLang="zh-CN" sz="384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40</a:t>
            </a:r>
            <a:r>
              <a:rPr lang="en-US" sz="96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%</a:t>
            </a:r>
            <a:endParaRPr lang="en-US" sz="960" b="1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" name="Arc 8"/>
          <p:cNvSpPr/>
          <p:nvPr/>
        </p:nvSpPr>
        <p:spPr>
          <a:xfrm>
            <a:off x="680935" y="1859328"/>
            <a:ext cx="1525911" cy="1525911"/>
          </a:xfrm>
          <a:prstGeom prst="arc">
            <a:avLst>
              <a:gd name="adj1" fmla="val 16200000"/>
              <a:gd name="adj2" fmla="val 3162850"/>
            </a:avLst>
          </a:prstGeom>
          <a:noFill/>
          <a:ln w="123825" cap="rnd" cmpd="sng" algn="ctr">
            <a:solidFill>
              <a:srgbClr val="DFC6C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41705">
              <a:defRPr/>
            </a:pPr>
            <a:endParaRPr lang="en-US" sz="1855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Oval 11"/>
          <p:cNvSpPr/>
          <p:nvPr/>
        </p:nvSpPr>
        <p:spPr>
          <a:xfrm>
            <a:off x="680935" y="4170562"/>
            <a:ext cx="1525911" cy="1525911"/>
          </a:xfrm>
          <a:prstGeom prst="ellipse">
            <a:avLst/>
          </a:prstGeom>
          <a:noFill/>
          <a:ln w="57150" cap="flat" cmpd="sng" algn="ctr">
            <a:solidFill>
              <a:srgbClr val="434F5A">
                <a:alpha val="16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41705">
              <a:defRPr/>
            </a:pPr>
            <a:r>
              <a:rPr lang="en-US" altLang="zh-CN" sz="384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75</a:t>
            </a:r>
            <a:r>
              <a:rPr lang="en-US" sz="96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%</a:t>
            </a:r>
            <a:endParaRPr lang="en-US" sz="960" b="1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" name="Arc 12"/>
          <p:cNvSpPr/>
          <p:nvPr/>
        </p:nvSpPr>
        <p:spPr>
          <a:xfrm>
            <a:off x="680935" y="4170562"/>
            <a:ext cx="1525911" cy="1525911"/>
          </a:xfrm>
          <a:prstGeom prst="arc">
            <a:avLst>
              <a:gd name="adj1" fmla="val 16200000"/>
              <a:gd name="adj2" fmla="val 10459643"/>
            </a:avLst>
          </a:prstGeom>
          <a:noFill/>
          <a:ln w="123825" cap="rnd" cmpd="sng" algn="ctr">
            <a:solidFill>
              <a:srgbClr val="ABC1C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41705">
              <a:defRPr/>
            </a:pPr>
            <a:endParaRPr lang="en-US" sz="1855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Oval 14"/>
          <p:cNvSpPr/>
          <p:nvPr/>
        </p:nvSpPr>
        <p:spPr>
          <a:xfrm>
            <a:off x="6105525" y="1927956"/>
            <a:ext cx="1525911" cy="1525911"/>
          </a:xfrm>
          <a:prstGeom prst="ellipse">
            <a:avLst/>
          </a:prstGeom>
          <a:noFill/>
          <a:ln w="57150" cap="flat" cmpd="sng" algn="ctr">
            <a:solidFill>
              <a:srgbClr val="434F5A">
                <a:alpha val="16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41705">
              <a:defRPr/>
            </a:pPr>
            <a:r>
              <a:rPr lang="en-US" altLang="zh-CN" sz="384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50</a:t>
            </a:r>
            <a:r>
              <a:rPr lang="en-US" sz="96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%</a:t>
            </a:r>
            <a:endParaRPr lang="en-US" sz="960" b="1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8" name="Arc 15"/>
          <p:cNvSpPr/>
          <p:nvPr/>
        </p:nvSpPr>
        <p:spPr>
          <a:xfrm>
            <a:off x="6105525" y="1927956"/>
            <a:ext cx="1525911" cy="1525911"/>
          </a:xfrm>
          <a:prstGeom prst="arc">
            <a:avLst>
              <a:gd name="adj1" fmla="val 16200000"/>
              <a:gd name="adj2" fmla="val 5145447"/>
            </a:avLst>
          </a:prstGeom>
          <a:noFill/>
          <a:ln w="123825" cap="rnd" cmpd="sng" algn="ctr">
            <a:solidFill>
              <a:srgbClr val="ABC1C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41705">
              <a:defRPr/>
            </a:pPr>
            <a:endParaRPr lang="en-US" sz="1855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Oval 17"/>
          <p:cNvSpPr/>
          <p:nvPr/>
        </p:nvSpPr>
        <p:spPr>
          <a:xfrm>
            <a:off x="6105525" y="4268958"/>
            <a:ext cx="1525911" cy="1525911"/>
          </a:xfrm>
          <a:prstGeom prst="ellipse">
            <a:avLst/>
          </a:prstGeom>
          <a:noFill/>
          <a:ln w="57150" cap="flat" cmpd="sng" algn="ctr">
            <a:solidFill>
              <a:srgbClr val="434F5A">
                <a:alpha val="16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41705">
              <a:defRPr/>
            </a:pPr>
            <a:r>
              <a:rPr lang="en-US" altLang="zh-CN" sz="384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86</a:t>
            </a:r>
            <a:r>
              <a:rPr lang="en-US" sz="96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%</a:t>
            </a:r>
            <a:endParaRPr lang="en-US" sz="960" b="1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0" name="Arc 18"/>
          <p:cNvSpPr/>
          <p:nvPr/>
        </p:nvSpPr>
        <p:spPr>
          <a:xfrm>
            <a:off x="6105524" y="4268958"/>
            <a:ext cx="1525911" cy="1525911"/>
          </a:xfrm>
          <a:prstGeom prst="arc">
            <a:avLst>
              <a:gd name="adj1" fmla="val 16200000"/>
              <a:gd name="adj2" fmla="val 12574974"/>
            </a:avLst>
          </a:prstGeom>
          <a:noFill/>
          <a:ln w="123825" cap="rnd" cmpd="sng" algn="ctr">
            <a:solidFill>
              <a:srgbClr val="DFC6C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41705">
              <a:defRPr/>
            </a:pPr>
            <a:endParaRPr lang="en-US" sz="1855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文本框 20"/>
          <p:cNvSpPr txBox="1"/>
          <p:nvPr/>
        </p:nvSpPr>
        <p:spPr>
          <a:xfrm flipH="1">
            <a:off x="2344245" y="1728566"/>
            <a:ext cx="20129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dirty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传</a:t>
            </a:r>
            <a:r>
              <a:rPr lang="zh-CN" altLang="en-US" sz="2000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统模式</a:t>
            </a:r>
            <a:r>
              <a:rPr lang="zh-CN" altLang="en-US" sz="2000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 </a:t>
            </a:r>
            <a:endParaRPr lang="zh-CN" altLang="en-US" sz="2000" dirty="0">
              <a:solidFill>
                <a:srgbClr val="60737D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0" name="文本框 22"/>
          <p:cNvSpPr txBox="1"/>
          <p:nvPr/>
        </p:nvSpPr>
        <p:spPr>
          <a:xfrm flipH="1">
            <a:off x="2325194" y="2127346"/>
            <a:ext cx="2627805" cy="13849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访客来访时，门卫询问访客来访事宜→电话确定被访人是否接待→访客填写登记表→访问完毕签字离开，整个登记管理过程过于繁琐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2344245" y="4170562"/>
            <a:ext cx="20129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智慧访客</a:t>
            </a:r>
            <a:endParaRPr lang="zh-CN" altLang="en-US" sz="2000" dirty="0">
              <a:solidFill>
                <a:srgbClr val="60737D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2" name="文本框 22"/>
          <p:cNvSpPr txBox="1"/>
          <p:nvPr/>
        </p:nvSpPr>
        <p:spPr>
          <a:xfrm flipH="1">
            <a:off x="2344245" y="4570011"/>
            <a:ext cx="2627804" cy="112646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访客无需过多操作，只需要提供身份证即可完成整个登记过程，方便快捷，访客可以自行登记，无需人员值守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3" name="文本框 20"/>
          <p:cNvSpPr txBox="1"/>
          <p:nvPr/>
        </p:nvSpPr>
        <p:spPr>
          <a:xfrm flipH="1">
            <a:off x="7830645" y="1859328"/>
            <a:ext cx="20129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dirty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传</a:t>
            </a:r>
            <a:r>
              <a:rPr lang="zh-CN" altLang="en-US" sz="2000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统模式</a:t>
            </a:r>
            <a:r>
              <a:rPr lang="zh-CN" altLang="en-US" sz="2000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 </a:t>
            </a:r>
            <a:endParaRPr lang="zh-CN" altLang="en-US" sz="2000" dirty="0">
              <a:solidFill>
                <a:srgbClr val="60737D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4" name="文本框 22"/>
          <p:cNvSpPr txBox="1"/>
          <p:nvPr/>
        </p:nvSpPr>
        <p:spPr>
          <a:xfrm flipH="1">
            <a:off x="7830645" y="2258108"/>
            <a:ext cx="3780330" cy="136030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人工登记纸质登记单难以保存，容易丢失或损坏，当出现意外事件时，访客记录追溯耗时长、拿度高。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访客登记时，来访者可能故意登记虚假信息，访客身份的真实姓难以确认，无法与公安形成有效的联动机制。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5" name="文本框 20"/>
          <p:cNvSpPr txBox="1"/>
          <p:nvPr/>
        </p:nvSpPr>
        <p:spPr>
          <a:xfrm flipH="1">
            <a:off x="7830645" y="4268958"/>
            <a:ext cx="20129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智慧访客</a:t>
            </a:r>
            <a:endParaRPr lang="zh-CN" altLang="en-US" sz="2000" dirty="0">
              <a:solidFill>
                <a:srgbClr val="60737D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6" name="文本框 22"/>
          <p:cNvSpPr txBox="1"/>
          <p:nvPr/>
        </p:nvSpPr>
        <p:spPr>
          <a:xfrm flipH="1">
            <a:off x="7830645" y="4727215"/>
            <a:ext cx="3780330" cy="112646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提前预约，高峰时间避免排队等待，提高效率。访客系统具有人证对比、公安联动等功能，在登记时同步验证访客的身份信息，保障访客身份的真实姓。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8" name="文本框 30"/>
          <p:cNvSpPr txBox="1"/>
          <p:nvPr/>
        </p:nvSpPr>
        <p:spPr>
          <a:xfrm>
            <a:off x="413498" y="225379"/>
            <a:ext cx="5272927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marL="342900" marR="0" lvl="0" indent="-34290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3200" b="1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预约管理</a:t>
            </a:r>
            <a:r>
              <a:rPr lang="en-US" altLang="zh-CN" sz="3200" b="1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-</a:t>
            </a:r>
            <a:r>
              <a:rPr lang="zh-CN" altLang="en-US" sz="3200" b="1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传统预约的缺点</a:t>
            </a:r>
            <a:endParaRPr lang="zh-CN" altLang="en-US" sz="3200" b="1" dirty="0">
              <a:solidFill>
                <a:srgbClr val="60737D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棒"/>
          <p:cNvSpPr/>
          <p:nvPr/>
        </p:nvSpPr>
        <p:spPr>
          <a:xfrm>
            <a:off x="750411" y="3640319"/>
            <a:ext cx="10520997" cy="227604"/>
          </a:xfrm>
          <a:prstGeom prst="roundRect">
            <a:avLst>
              <a:gd name="adj" fmla="val 50000"/>
            </a:avLst>
          </a:prstGeom>
          <a:solidFill>
            <a:srgbClr val="DF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i="1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2" name="平行四边形 31"/>
          <p:cNvSpPr/>
          <p:nvPr/>
        </p:nvSpPr>
        <p:spPr>
          <a:xfrm>
            <a:off x="1603375" y="2911476"/>
            <a:ext cx="1927225" cy="1685290"/>
          </a:xfrm>
          <a:prstGeom prst="parallelogram">
            <a:avLst/>
          </a:prstGeom>
          <a:solidFill>
            <a:srgbClr val="AB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3" name="平行四边形 32"/>
          <p:cNvSpPr/>
          <p:nvPr/>
        </p:nvSpPr>
        <p:spPr>
          <a:xfrm>
            <a:off x="3865245" y="2911476"/>
            <a:ext cx="1927225" cy="1685290"/>
          </a:xfrm>
          <a:prstGeom prst="parallelogram">
            <a:avLst/>
          </a:prstGeom>
          <a:solidFill>
            <a:srgbClr val="AB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4" name="平行四边形 33"/>
          <p:cNvSpPr/>
          <p:nvPr/>
        </p:nvSpPr>
        <p:spPr>
          <a:xfrm>
            <a:off x="6096633" y="2927094"/>
            <a:ext cx="1927225" cy="1685290"/>
          </a:xfrm>
          <a:prstGeom prst="parallelogram">
            <a:avLst/>
          </a:prstGeom>
          <a:solidFill>
            <a:srgbClr val="AB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5" name="平行四边形 34"/>
          <p:cNvSpPr/>
          <p:nvPr/>
        </p:nvSpPr>
        <p:spPr>
          <a:xfrm>
            <a:off x="8350249" y="2911476"/>
            <a:ext cx="1927225" cy="1685290"/>
          </a:xfrm>
          <a:prstGeom prst="parallelogram">
            <a:avLst/>
          </a:prstGeom>
          <a:solidFill>
            <a:srgbClr val="AB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181916" y="3038613"/>
            <a:ext cx="934720" cy="829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en-US" altLang="zh-CN" sz="4800" i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1.</a:t>
            </a:r>
            <a:endParaRPr lang="en-US" altLang="zh-CN" sz="4800" i="1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477702" y="3038613"/>
            <a:ext cx="934720" cy="829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en-US" altLang="zh-CN" sz="4800" i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2.</a:t>
            </a:r>
            <a:endParaRPr lang="en-US" altLang="zh-CN" sz="4800" i="1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665595" y="3038613"/>
            <a:ext cx="934720" cy="829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en-US" altLang="zh-CN" sz="4800" i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3.</a:t>
            </a:r>
            <a:endParaRPr lang="en-US" altLang="zh-CN" sz="4800" i="1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942705" y="3038613"/>
            <a:ext cx="934720" cy="829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en-US" altLang="zh-CN" sz="4800" i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4.</a:t>
            </a:r>
            <a:endParaRPr lang="en-US" altLang="zh-CN" sz="4800" i="1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40" name="文本框 20"/>
          <p:cNvSpPr txBox="1"/>
          <p:nvPr/>
        </p:nvSpPr>
        <p:spPr>
          <a:xfrm flipH="1">
            <a:off x="1603375" y="3945286"/>
            <a:ext cx="1694815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dirty="0" smtClean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访客登记 </a:t>
            </a:r>
            <a:endParaRPr lang="zh-CN" altLang="en-US" sz="2000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41" name="文本框 20"/>
          <p:cNvSpPr txBox="1"/>
          <p:nvPr/>
        </p:nvSpPr>
        <p:spPr>
          <a:xfrm flipH="1">
            <a:off x="3892549" y="3945286"/>
            <a:ext cx="1694815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来访管理</a:t>
            </a:r>
            <a:r>
              <a:rPr lang="zh-CN" altLang="en-US" sz="2000" dirty="0" smtClean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 </a:t>
            </a:r>
            <a:endParaRPr lang="zh-CN" altLang="en-US" sz="2000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42" name="文本框 20"/>
          <p:cNvSpPr txBox="1"/>
          <p:nvPr/>
        </p:nvSpPr>
        <p:spPr>
          <a:xfrm flipH="1">
            <a:off x="6096633" y="3945286"/>
            <a:ext cx="1694815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访</a:t>
            </a:r>
            <a:r>
              <a:rPr lang="zh-CN" altLang="en-US" sz="2000" dirty="0" smtClean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客管理</a:t>
            </a:r>
            <a:r>
              <a:rPr lang="zh-CN" altLang="en-US" sz="2000" dirty="0" smtClean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 </a:t>
            </a:r>
            <a:endParaRPr lang="zh-CN" altLang="en-US" sz="2000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43" name="文本框 20"/>
          <p:cNvSpPr txBox="1"/>
          <p:nvPr/>
        </p:nvSpPr>
        <p:spPr>
          <a:xfrm flipH="1">
            <a:off x="8466453" y="3945286"/>
            <a:ext cx="1694815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dirty="0" smtClean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智慧访客</a:t>
            </a:r>
            <a:endParaRPr lang="zh-CN" altLang="en-US" sz="2000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44" name="文本框 22"/>
          <p:cNvSpPr txBox="1"/>
          <p:nvPr/>
        </p:nvSpPr>
        <p:spPr>
          <a:xfrm flipH="1">
            <a:off x="1410333" y="4737397"/>
            <a:ext cx="2080897" cy="112646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无纸化登记、更加环保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  <a:p>
            <a:pPr lvl="0" algn="just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提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高登记速度、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1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秒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钟完成登记过程、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LED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显示欢迎字幕，更显友好性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45" name="文本框 22"/>
          <p:cNvSpPr txBox="1"/>
          <p:nvPr/>
        </p:nvSpPr>
        <p:spPr>
          <a:xfrm flipH="1">
            <a:off x="8350249" y="1766352"/>
            <a:ext cx="2374903" cy="112646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维护工作量极少，行业反馈良好，拥有自助知识产权，可根据客户需要进行功能的扩展和个性化定制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46" name="文本框 22"/>
          <p:cNvSpPr txBox="1"/>
          <p:nvPr/>
        </p:nvSpPr>
        <p:spPr>
          <a:xfrm flipH="1">
            <a:off x="5676265" y="4737397"/>
            <a:ext cx="2486659" cy="112646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高效管理，实时显示各门岗来访人员出入情况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统计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，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众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多行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业用户，使系统已非常完善和稳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定，完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全独立研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发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47" name="文本框 22"/>
          <p:cNvSpPr txBox="1"/>
          <p:nvPr/>
        </p:nvSpPr>
        <p:spPr>
          <a:xfrm flipH="1">
            <a:off x="3865245" y="1766352"/>
            <a:ext cx="2092960" cy="112646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访客资料更准确、更全面，杜绝纸笔等级潦草，字迹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不清，来访次数提醒及来访时限提醒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1" name="文本框 30"/>
          <p:cNvSpPr txBox="1"/>
          <p:nvPr/>
        </p:nvSpPr>
        <p:spPr>
          <a:xfrm>
            <a:off x="413498" y="225379"/>
            <a:ext cx="5272927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marL="342900" marR="0" lvl="0" indent="-34290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3200" b="1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预约管理</a:t>
            </a:r>
            <a:r>
              <a:rPr lang="en-US" altLang="zh-CN" sz="3200" b="1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-</a:t>
            </a:r>
            <a:r>
              <a:rPr lang="zh-CN" altLang="en-US" sz="3200" b="1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我们的优势</a:t>
            </a:r>
            <a:endParaRPr lang="zh-CN" altLang="en-US" sz="3200" b="1" dirty="0">
              <a:solidFill>
                <a:srgbClr val="60737D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56738" y="1608670"/>
            <a:ext cx="3886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noProof="0" dirty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基</a:t>
            </a:r>
            <a:r>
              <a:rPr lang="zh-CN" altLang="en-US" sz="4800" b="1" noProof="0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本功能介绍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60737D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969888" y="443523"/>
            <a:ext cx="854665" cy="854665"/>
          </a:xfrm>
          <a:prstGeom prst="ellipse">
            <a:avLst/>
          </a:prstGeom>
          <a:solidFill>
            <a:srgbClr val="DF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81761" y="316858"/>
            <a:ext cx="630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2</a:t>
            </a:r>
            <a:endParaRPr lang="en-US" altLang="zh-CN" sz="6600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6737" y="316858"/>
            <a:ext cx="28047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 dirty="0">
                <a:solidFill>
                  <a:srgbClr val="ABC1C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PART</a:t>
            </a:r>
            <a:endParaRPr lang="en-US" altLang="zh-CN" sz="6600" dirty="0">
              <a:solidFill>
                <a:srgbClr val="ABC1CD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46401" y="4446529"/>
            <a:ext cx="9926239" cy="341109"/>
            <a:chOff x="2257435" y="10327944"/>
            <a:chExt cx="18611698" cy="639579"/>
          </a:xfrm>
        </p:grpSpPr>
        <p:sp>
          <p:nvSpPr>
            <p:cNvPr id="20" name="圆角矩形 19"/>
            <p:cNvSpPr/>
            <p:nvPr/>
          </p:nvSpPr>
          <p:spPr>
            <a:xfrm>
              <a:off x="2257435" y="10506487"/>
              <a:ext cx="18611698" cy="272970"/>
            </a:xfrm>
            <a:prstGeom prst="roundRect">
              <a:avLst>
                <a:gd name="adj" fmla="val 50000"/>
              </a:avLst>
            </a:prstGeom>
            <a:solidFill>
              <a:srgbClr val="60737D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7680">
                <a:defRPr/>
              </a:pPr>
              <a:endParaRPr lang="zh-CN" altLang="en-US" sz="96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2573580" y="10527862"/>
              <a:ext cx="4571295" cy="2729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  <a:effectLst>
              <a:innerShdw blurRad="101600" dist="381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7680">
                <a:defRPr/>
              </a:pPr>
              <a:endParaRPr lang="zh-CN" altLang="en-US" sz="96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390077" y="10337467"/>
              <a:ext cx="630056" cy="6300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solidFill>
                <a:schemeClr val="accent3"/>
              </a:solidFill>
            </a:ln>
            <a:effectLst/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7680">
                <a:defRPr/>
              </a:pPr>
              <a:endParaRPr lang="zh-CN" altLang="en-US" sz="96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1943524" y="10327944"/>
              <a:ext cx="630056" cy="6300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solidFill>
                <a:schemeClr val="accent3"/>
              </a:solidFill>
            </a:ln>
            <a:effectLst/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7680">
                <a:defRPr/>
              </a:pPr>
              <a:endParaRPr lang="zh-CN" altLang="en-US" sz="96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6982888" y="10337467"/>
              <a:ext cx="630056" cy="6300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solidFill>
                <a:schemeClr val="accent3"/>
              </a:solidFill>
            </a:ln>
            <a:effectLst/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7680">
                <a:defRPr/>
              </a:pPr>
              <a:endParaRPr lang="zh-CN" altLang="en-US" sz="96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框 20"/>
          <p:cNvSpPr txBox="1"/>
          <p:nvPr/>
        </p:nvSpPr>
        <p:spPr>
          <a:xfrm flipH="1">
            <a:off x="5527347" y="4871460"/>
            <a:ext cx="1705966" cy="36933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如</a:t>
            </a:r>
            <a:r>
              <a:rPr lang="zh-CN" altLang="en-US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何切换单位？</a:t>
            </a:r>
            <a:r>
              <a:rPr lang="zh-CN" altLang="en-US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 </a:t>
            </a:r>
            <a:endParaRPr lang="zh-CN" altLang="en-US" dirty="0">
              <a:solidFill>
                <a:srgbClr val="60737D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8" name="文本框 20"/>
          <p:cNvSpPr txBox="1"/>
          <p:nvPr/>
        </p:nvSpPr>
        <p:spPr>
          <a:xfrm flipH="1">
            <a:off x="1241732" y="3950464"/>
            <a:ext cx="1258342" cy="36933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如何预约？</a:t>
            </a:r>
            <a:endParaRPr lang="zh-CN" altLang="en-US" dirty="0">
              <a:solidFill>
                <a:srgbClr val="60737D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9" name="文本框 20"/>
          <p:cNvSpPr txBox="1"/>
          <p:nvPr/>
        </p:nvSpPr>
        <p:spPr>
          <a:xfrm flipH="1">
            <a:off x="8449620" y="3967103"/>
            <a:ext cx="1236741" cy="36933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如何注销？</a:t>
            </a:r>
            <a:endParaRPr lang="zh-CN" altLang="en-US" dirty="0">
              <a:solidFill>
                <a:srgbClr val="60737D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4421" y="1349965"/>
            <a:ext cx="2825915" cy="443229"/>
          </a:xfrm>
          <a:prstGeom prst="rect">
            <a:avLst/>
          </a:prstGeom>
          <a:solidFill>
            <a:srgbClr val="AB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62" y="1356604"/>
            <a:ext cx="1584938" cy="455341"/>
          </a:xfrm>
          <a:prstGeom prst="rect">
            <a:avLst/>
          </a:prstGeom>
          <a:solidFill>
            <a:srgbClr val="AB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78336" y="1349964"/>
            <a:ext cx="2796928" cy="443229"/>
          </a:xfrm>
          <a:prstGeom prst="rect">
            <a:avLst/>
          </a:prstGeom>
          <a:solidFill>
            <a:srgbClr val="AB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558039" y="1349963"/>
            <a:ext cx="1544936" cy="443229"/>
          </a:xfrm>
          <a:prstGeom prst="rect">
            <a:avLst/>
          </a:prstGeom>
          <a:solidFill>
            <a:srgbClr val="AB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12" name="文本框 20"/>
          <p:cNvSpPr txBox="1"/>
          <p:nvPr/>
        </p:nvSpPr>
        <p:spPr>
          <a:xfrm flipH="1">
            <a:off x="548028" y="1396146"/>
            <a:ext cx="2678700" cy="3508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填</a:t>
            </a:r>
            <a:r>
              <a:rPr lang="zh-CN" altLang="en-US" sz="1400" dirty="0" smtClean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写被访人信息，点击确认预约 </a:t>
            </a:r>
            <a:endParaRPr lang="zh-CN" altLang="en-US" sz="1400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19" name="文本框 20"/>
          <p:cNvSpPr txBox="1"/>
          <p:nvPr/>
        </p:nvSpPr>
        <p:spPr>
          <a:xfrm flipH="1">
            <a:off x="6995934" y="1394881"/>
            <a:ext cx="1264392" cy="34960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选择审</a:t>
            </a:r>
            <a:r>
              <a:rPr lang="zh-CN" altLang="en-US" sz="1400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核预约 </a:t>
            </a:r>
            <a:endParaRPr lang="zh-CN" altLang="en-US" sz="1400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 flipH="1">
            <a:off x="3478336" y="1394882"/>
            <a:ext cx="2763501" cy="3508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手机通过系统会给首页发送信息 </a:t>
            </a:r>
            <a:endParaRPr lang="zh-CN" altLang="en-US" sz="1400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7" name="文本框 20"/>
          <p:cNvSpPr txBox="1"/>
          <p:nvPr/>
        </p:nvSpPr>
        <p:spPr>
          <a:xfrm flipH="1">
            <a:off x="9602489" y="1402202"/>
            <a:ext cx="1500486" cy="3508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查看预约的详情 </a:t>
            </a:r>
            <a:endParaRPr lang="zh-CN" altLang="en-US" sz="1400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90" y="2236616"/>
            <a:ext cx="18573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86" y="2236616"/>
            <a:ext cx="18288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43" y="2236616"/>
            <a:ext cx="20097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269" y="2236616"/>
            <a:ext cx="20669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30"/>
          <p:cNvSpPr txBox="1"/>
          <p:nvPr/>
        </p:nvSpPr>
        <p:spPr>
          <a:xfrm>
            <a:off x="413499" y="225379"/>
            <a:ext cx="2825001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marL="342900" marR="0" lvl="0" indent="-34290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3200" b="1" dirty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如</a:t>
            </a:r>
            <a:r>
              <a:rPr lang="zh-CN" altLang="en-US" sz="3200" b="1" dirty="0" smtClean="0">
                <a:solidFill>
                  <a:srgbClr val="60737D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何预约？</a:t>
            </a:r>
            <a:endParaRPr lang="zh-CN" altLang="en-US" sz="3200" b="1" dirty="0">
              <a:solidFill>
                <a:srgbClr val="60737D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</p:sld>
</file>

<file path=ppt/tags/tag1.xml><?xml version="1.0" encoding="utf-8"?>
<p:tagLst xmlns:p="http://schemas.openxmlformats.org/presentationml/2006/main">
  <p:tag name="ISLIDE.DIAGRAM" val="2355"/>
</p:tagLst>
</file>

<file path=ppt/tags/tag2.xml><?xml version="1.0" encoding="utf-8"?>
<p:tagLst xmlns:p="http://schemas.openxmlformats.org/presentationml/2006/main">
  <p:tag name="ISPRING_PRESENTATION_TITLE" val="莫兰迪色抽象图形开题报告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</Words>
  <Application>WPS 演示</Application>
  <PresentationFormat>自定义</PresentationFormat>
  <Paragraphs>167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思源宋体 CN</vt:lpstr>
      <vt:lpstr>Calibri</vt:lpstr>
      <vt:lpstr>微软雅黑 Light</vt:lpstr>
      <vt:lpstr>微软雅黑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莫兰迪色抽象图形开题报告PPT模板</dc:title>
  <dc:creator>P Pang</dc:creator>
  <cp:lastModifiedBy>执念...</cp:lastModifiedBy>
  <cp:revision>103</cp:revision>
  <dcterms:created xsi:type="dcterms:W3CDTF">2020-10-20T00:37:00Z</dcterms:created>
  <dcterms:modified xsi:type="dcterms:W3CDTF">2023-03-01T05:46:03Z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2052-11.1.0.10359</vt:lpwstr>
  </property>
  <property fmtid="{D5CDD505-2E9C-101B-9397-08002B2CF9AE}" pid="3" name="ICV">
    <vt:lpwstr>354A26B1049D4C148F0318B798F952E6</vt:lpwstr>
  </property>
</Properties>
</file>