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57" r:id="rId5"/>
    <p:sldId id="258" r:id="rId6"/>
    <p:sldId id="323" r:id="rId7"/>
    <p:sldId id="280" r:id="rId8"/>
    <p:sldId id="347" r:id="rId9"/>
    <p:sldId id="317" r:id="rId10"/>
    <p:sldId id="325" r:id="rId11"/>
    <p:sldId id="281" r:id="rId12"/>
    <p:sldId id="374" r:id="rId13"/>
    <p:sldId id="393" r:id="rId14"/>
    <p:sldId id="376" r:id="rId15"/>
    <p:sldId id="322" r:id="rId16"/>
    <p:sldId id="369" r:id="rId17"/>
    <p:sldId id="367" r:id="rId18"/>
    <p:sldId id="368" r:id="rId19"/>
    <p:sldId id="394" r:id="rId20"/>
    <p:sldId id="397" r:id="rId21"/>
    <p:sldId id="396" r:id="rId22"/>
    <p:sldId id="398" r:id="rId23"/>
    <p:sldId id="399" r:id="rId24"/>
    <p:sldId id="401" r:id="rId25"/>
    <p:sldId id="402" r:id="rId26"/>
    <p:sldId id="321" r:id="rId27"/>
  </p:sldIdLst>
  <p:sldSz cx="9144000" cy="514477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77" d="100"/>
          <a:sy n="77" d="100"/>
        </p:scale>
        <p:origin x="-96" y="-1440"/>
      </p:cViewPr>
      <p:guideLst>
        <p:guide orient="horz" pos="1512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7A14F398-E279-4563-97D7-CD45B0F0143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F30D575-0996-4A75-BB26-7F3A64A1010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833F6-39CB-47A6-A5EC-FEA82D01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569D-5846-405D-B3A8-120868F6DA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23528" y="268288"/>
            <a:ext cx="8568952" cy="464451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1520" y="232284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925" y="0"/>
            <a:ext cx="9146672" cy="51450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768244" y="419272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23528" y="268288"/>
            <a:ext cx="8568952" cy="464451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1520" y="232284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23528" y="268288"/>
            <a:ext cx="8568952" cy="464451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1520" y="232284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23528" y="268288"/>
            <a:ext cx="8568952" cy="464451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1520" y="232284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702115E-07FC-47AE-8678-8B681C68919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D7F5BB56-9B96-4394-98D1-089DE868BDA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slow" advClick="0" advTm="3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3548" y="484312"/>
            <a:ext cx="8172908" cy="417646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68252" y="2819346"/>
            <a:ext cx="479867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66620" y="3148965"/>
            <a:ext cx="4846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Agency FB" panose="020B0503020202020204" pitchFamily="34" charset="0"/>
                <a:ea typeface="方正姚体" panose="02010601030101010101" pitchFamily="2" charset="-122"/>
                <a:sym typeface="+mn-ea"/>
              </a:rPr>
              <a:t>厦门光镊科技有限公司</a:t>
            </a:r>
            <a:endParaRPr lang="en-US" altLang="zh-CN" sz="2400" dirty="0" smtClean="0">
              <a:solidFill>
                <a:schemeClr val="accent1"/>
              </a:solidFill>
              <a:latin typeface="Agency FB" panose="020B0503020202020204" pitchFamily="34" charset="0"/>
              <a:ea typeface="方正姚体" panose="02010601030101010101" pitchFamily="2" charset="-122"/>
              <a:sym typeface="+mn-ea"/>
            </a:endParaRPr>
          </a:p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Agency FB" panose="020B0503020202020204" pitchFamily="34" charset="0"/>
                <a:ea typeface="方正姚体" panose="02010601030101010101" pitchFamily="2" charset="-122"/>
                <a:sym typeface="+mn-ea"/>
              </a:rPr>
              <a:t>日期：2021/3/11</a:t>
            </a:r>
            <a:endParaRPr lang="en-US" altLang="zh-CN" sz="2400" dirty="0" smtClean="0">
              <a:solidFill>
                <a:schemeClr val="accent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  <a:p>
            <a:pPr algn="ctr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429385" y="1899920"/>
            <a:ext cx="6487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517E9E"/>
                </a:solidFill>
                <a:latin typeface="Agency FB" panose="020B0503020202020204" pitchFamily="34" charset="0"/>
                <a:sym typeface="+mn-ea"/>
              </a:rPr>
              <a:t>欢迎使用智慧查分系统</a:t>
            </a:r>
            <a:endParaRPr lang="en-US" altLang="zh-CN" sz="4800" dirty="0" smtClean="0">
              <a:solidFill>
                <a:schemeClr val="accent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  <a:p>
            <a:pPr algn="ctr"/>
            <a:endParaRPr lang="zh-CN" altLang="en-US" sz="4800" dirty="0">
              <a:solidFill>
                <a:schemeClr val="accent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5768" y="483677"/>
            <a:ext cx="8172908" cy="417646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5" name="组合 15"/>
          <p:cNvGrpSpPr/>
          <p:nvPr/>
        </p:nvGrpSpPr>
        <p:grpSpPr>
          <a:xfrm>
            <a:off x="1123950" y="1626235"/>
            <a:ext cx="6374130" cy="2336165"/>
            <a:chOff x="4299" y="54203"/>
            <a:chExt cx="9649" cy="3273"/>
          </a:xfrm>
        </p:grpSpPr>
        <p:sp>
          <p:nvSpPr>
            <p:cNvPr id="3" name="矩形 1"/>
            <p:cNvSpPr/>
            <p:nvPr/>
          </p:nvSpPr>
          <p:spPr>
            <a:xfrm>
              <a:off x="4299" y="54208"/>
              <a:ext cx="2051" cy="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rtl="0" eaLnBrk="1" fontAlgn="auto" latinLnBrk="0" hangingPunct="1">
                <a:lnSpc>
                  <a:spcPct val="100000"/>
                </a:lnSpc>
              </a:pP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查分系统登录注册</a:t>
              </a:r>
              <a:endParaRPr lang="en-US" altLang="zh-CN" sz="1050" kern="100" spc="4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5" name="矩形 2"/>
            <p:cNvSpPr/>
            <p:nvPr/>
          </p:nvSpPr>
          <p:spPr>
            <a:xfrm>
              <a:off x="7095" y="54203"/>
              <a:ext cx="1703" cy="66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rtl="0" eaLnBrk="1" fontAlgn="auto" latinLnBrk="0" hangingPunct="1">
                <a:lnSpc>
                  <a:spcPct val="100000"/>
                </a:lnSpc>
              </a:pP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一键发布作业</a:t>
              </a:r>
              <a:endParaRPr lang="en-US" altLang="zh-CN" sz="1050" kern="100" spc="4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8" name="矩形 3"/>
            <p:cNvSpPr/>
            <p:nvPr/>
          </p:nvSpPr>
          <p:spPr>
            <a:xfrm>
              <a:off x="9505" y="54208"/>
              <a:ext cx="1674" cy="63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rtl="0" eaLnBrk="1" fontAlgn="auto" latinLnBrk="0" hangingPunct="1">
                <a:lnSpc>
                  <a:spcPct val="100000"/>
                </a:lnSpc>
              </a:pP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一键发布成绩</a:t>
              </a:r>
              <a:endParaRPr lang="en-US" altLang="zh-CN" sz="1050" kern="100" spc="4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9" name="矩形 4"/>
            <p:cNvSpPr/>
            <p:nvPr/>
          </p:nvSpPr>
          <p:spPr>
            <a:xfrm>
              <a:off x="9413" y="55765"/>
              <a:ext cx="1893" cy="90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 rtl="0" eaLnBrk="1" fontAlgn="auto" latinLnBrk="0" hangingPunct="1">
                <a:lnSpc>
                  <a:spcPct val="100000"/>
                </a:lnSpc>
              </a:pP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教师上传成绩表、新建采集表</a:t>
              </a:r>
              <a:endParaRPr lang="en-US" altLang="zh-CN" sz="1050" kern="100" spc="4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just">
                <a:lnSpc>
                  <a:spcPct val="125000"/>
                </a:lnSpc>
              </a:pPr>
              <a:r>
                <a:rPr lang="en-US" altLang="zh-CN" sz="1050" kern="100"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sz="105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7011" y="55746"/>
              <a:ext cx="1896" cy="103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 rtl="0" eaLnBrk="1" fontAlgn="auto" latinLnBrk="0" hangingPunct="1">
                <a:lnSpc>
                  <a:spcPct val="100000"/>
                </a:lnSpc>
              </a:pP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教师发布作业、公告，学生查看作业、公告</a:t>
              </a:r>
              <a:endParaRPr lang="en-US" altLang="zh-CN" sz="1050" kern="100" spc="4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12090" y="54203"/>
              <a:ext cx="1595" cy="66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rtl="0" eaLnBrk="1" fontAlgn="auto" latinLnBrk="0" hangingPunct="1">
                <a:lnSpc>
                  <a:spcPct val="100000"/>
                </a:lnSpc>
              </a:pP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查询和采集</a:t>
              </a:r>
              <a:endParaRPr lang="en-US" altLang="zh-CN" sz="1050" kern="100" spc="4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4" name="矩形 7"/>
            <p:cNvSpPr/>
            <p:nvPr/>
          </p:nvSpPr>
          <p:spPr>
            <a:xfrm>
              <a:off x="11860" y="55781"/>
              <a:ext cx="2088" cy="169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 rtl="0" eaLnBrk="1" fontAlgn="auto" latinLnBrk="0" hangingPunct="1">
                <a:lnSpc>
                  <a:spcPct val="100000"/>
                </a:lnSpc>
              </a:pP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教师把二维码分享到班级群、家长群，对方即可按住识别二维码进行查询或采集</a:t>
              </a:r>
              <a:r>
                <a:rPr lang="en-US" altLang="zh-CN" sz="1050" kern="100" spc="40">
                  <a:solidFill>
                    <a:srgbClr val="33333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。</a:t>
              </a:r>
              <a:endParaRPr lang="en-US" altLang="zh-CN" sz="105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16" name="直接箭头连接符 8"/>
            <p:cNvCxnSpPr>
              <a:stCxn id="3" idx="3"/>
              <a:endCxn id="5" idx="1"/>
            </p:cNvCxnSpPr>
            <p:nvPr/>
          </p:nvCxnSpPr>
          <p:spPr>
            <a:xfrm flipV="1">
              <a:off x="6349" y="54537"/>
              <a:ext cx="746" cy="4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9"/>
            <p:cNvCxnSpPr>
              <a:stCxn id="5" idx="3"/>
              <a:endCxn id="8" idx="1"/>
            </p:cNvCxnSpPr>
            <p:nvPr/>
          </p:nvCxnSpPr>
          <p:spPr>
            <a:xfrm flipV="1">
              <a:off x="8798" y="54526"/>
              <a:ext cx="707" cy="11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1"/>
            <p:cNvCxnSpPr>
              <a:stCxn id="8" idx="3"/>
              <a:endCxn id="11" idx="1"/>
            </p:cNvCxnSpPr>
            <p:nvPr/>
          </p:nvCxnSpPr>
          <p:spPr>
            <a:xfrm>
              <a:off x="11179" y="54526"/>
              <a:ext cx="911" cy="11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2"/>
            <p:cNvCxnSpPr>
              <a:stCxn id="5" idx="2"/>
              <a:endCxn id="10" idx="0"/>
            </p:cNvCxnSpPr>
            <p:nvPr/>
          </p:nvCxnSpPr>
          <p:spPr>
            <a:xfrm>
              <a:off x="7947" y="54870"/>
              <a:ext cx="12" cy="876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3"/>
            <p:cNvCxnSpPr>
              <a:stCxn id="8" idx="2"/>
              <a:endCxn id="9" idx="0"/>
            </p:cNvCxnSpPr>
            <p:nvPr/>
          </p:nvCxnSpPr>
          <p:spPr>
            <a:xfrm>
              <a:off x="10342" y="54843"/>
              <a:ext cx="18" cy="922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14"/>
            <p:cNvCxnSpPr>
              <a:stCxn id="11" idx="2"/>
              <a:endCxn id="14" idx="0"/>
            </p:cNvCxnSpPr>
            <p:nvPr/>
          </p:nvCxnSpPr>
          <p:spPr>
            <a:xfrm>
              <a:off x="12888" y="54870"/>
              <a:ext cx="16" cy="911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文本框 37"/>
          <p:cNvSpPr txBox="1"/>
          <p:nvPr/>
        </p:nvSpPr>
        <p:spPr>
          <a:xfrm>
            <a:off x="625475" y="600075"/>
            <a:ext cx="3113405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智慧查分系统流程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838960" y="1900555"/>
            <a:ext cx="5951220" cy="1621790"/>
            <a:chOff x="2896" y="2993"/>
            <a:chExt cx="9372" cy="2554"/>
          </a:xfrm>
        </p:grpSpPr>
        <p:sp>
          <p:nvSpPr>
            <p:cNvPr id="2" name="流程图: 资料带 1"/>
            <p:cNvSpPr/>
            <p:nvPr/>
          </p:nvSpPr>
          <p:spPr>
            <a:xfrm>
              <a:off x="3206" y="2993"/>
              <a:ext cx="8513" cy="2555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896" y="3617"/>
              <a:ext cx="9373" cy="1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4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</a:rPr>
                <a:t>主要功能（</a:t>
              </a:r>
              <a:r>
                <a:rPr lang="en-US" altLang="zh-CN" sz="4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</a:rPr>
                <a:t>PC</a:t>
              </a:r>
              <a:r>
                <a:rPr lang="zh-CN" altLang="en-US" sz="4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</a:rPr>
                <a:t>端）</a:t>
              </a:r>
              <a:endPara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992505"/>
            <a:ext cx="6362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页面中心</a:t>
            </a:r>
            <a:endParaRPr lang="zh-CN" altLang="en-US"/>
          </a:p>
        </p:txBody>
      </p:sp>
      <p:sp>
        <p:nvSpPr>
          <p:cNvPr id="15" name="文本框 37"/>
          <p:cNvSpPr txBox="1"/>
          <p:nvPr/>
        </p:nvSpPr>
        <p:spPr>
          <a:xfrm>
            <a:off x="498475" y="347980"/>
            <a:ext cx="3512185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主要功能（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958" y="1488123"/>
            <a:ext cx="5417185" cy="29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37"/>
          <p:cNvSpPr txBox="1"/>
          <p:nvPr/>
        </p:nvSpPr>
        <p:spPr>
          <a:xfrm>
            <a:off x="489166" y="347854"/>
            <a:ext cx="1836172" cy="9302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40" y="1642745"/>
            <a:ext cx="2244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1、成绩查询功能</a:t>
            </a:r>
            <a:endParaRPr lang="zh-CN" altLang="en-US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1425" y="549275"/>
            <a:ext cx="3028315" cy="1774190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30" y="458470"/>
            <a:ext cx="2974975" cy="2194560"/>
          </a:xfrm>
          <a:prstGeom prst="rect">
            <a:avLst/>
          </a:prstGeom>
        </p:spPr>
      </p:pic>
      <p:pic>
        <p:nvPicPr>
          <p:cNvPr id="6" name="图片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15" y="2478405"/>
            <a:ext cx="2879725" cy="2202180"/>
          </a:xfrm>
          <a:prstGeom prst="rect">
            <a:avLst/>
          </a:prstGeom>
        </p:spPr>
      </p:pic>
      <p:pic>
        <p:nvPicPr>
          <p:cNvPr id="7" name="图片 6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235" y="2754630"/>
            <a:ext cx="3066415" cy="1972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8950" y="2246630"/>
            <a:ext cx="1956435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600">
                <a:sym typeface="+mn-ea"/>
              </a:rPr>
              <a:t>教师</a:t>
            </a:r>
            <a:r>
              <a:rPr lang="zh-CN" altLang="en-US" sz="1600"/>
              <a:t>上传考试成绩，设置查询条件，考生通过扫码【教师二维码】，可以查询到自己的成绩。</a:t>
            </a:r>
            <a:endParaRPr lang="zh-CN" altLang="en-US" sz="16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992505"/>
            <a:ext cx="5608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2、作业发布功能</a:t>
            </a:r>
            <a:endParaRPr lang="zh-CN" altLang="en-US"/>
          </a:p>
        </p:txBody>
      </p:sp>
      <p:sp>
        <p:nvSpPr>
          <p:cNvPr id="15" name="文本框 37"/>
          <p:cNvSpPr txBox="1"/>
          <p:nvPr/>
        </p:nvSpPr>
        <p:spPr>
          <a:xfrm>
            <a:off x="488950" y="367665"/>
            <a:ext cx="2788920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</a:t>
            </a:r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7245" y="1497330"/>
            <a:ext cx="2885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学生扫码【教师二维码】，查询教师发布的作业。</a:t>
            </a:r>
            <a:endParaRPr lang="zh-CN" altLang="en-US">
              <a:sym typeface="+mn-ea"/>
            </a:endParaRPr>
          </a:p>
        </p:txBody>
      </p:sp>
      <p:sp>
        <p:nvSpPr>
          <p:cNvPr id="7" name="右箭头 6"/>
          <p:cNvSpPr/>
          <p:nvPr/>
        </p:nvSpPr>
        <p:spPr>
          <a:xfrm rot="19740000">
            <a:off x="3485515" y="2097405"/>
            <a:ext cx="1096645" cy="302895"/>
          </a:xfrm>
          <a:prstGeom prst="rightArrow">
            <a:avLst>
              <a:gd name="adj1" fmla="val 50000"/>
              <a:gd name="adj2" fmla="val 129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5400000">
            <a:off x="6426835" y="2695575"/>
            <a:ext cx="408305" cy="398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作业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2799715"/>
            <a:ext cx="4129405" cy="1712595"/>
          </a:xfrm>
          <a:prstGeom prst="rect">
            <a:avLst/>
          </a:prstGeom>
        </p:spPr>
      </p:pic>
      <p:pic>
        <p:nvPicPr>
          <p:cNvPr id="10" name="图片 9" descr="作业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20" y="367665"/>
            <a:ext cx="2658745" cy="2322830"/>
          </a:xfrm>
          <a:prstGeom prst="rect">
            <a:avLst/>
          </a:prstGeom>
        </p:spPr>
      </p:pic>
      <p:pic>
        <p:nvPicPr>
          <p:cNvPr id="11" name="图片 10" descr="作业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95" y="3098800"/>
            <a:ext cx="2947670" cy="17957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992505"/>
            <a:ext cx="6724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3、数据采集功能</a:t>
            </a:r>
            <a:endParaRPr lang="zh-CN" altLang="en-US"/>
          </a:p>
        </p:txBody>
      </p:sp>
      <p:sp>
        <p:nvSpPr>
          <p:cNvPr id="15" name="文本框 37"/>
          <p:cNvSpPr txBox="1"/>
          <p:nvPr/>
        </p:nvSpPr>
        <p:spPr>
          <a:xfrm>
            <a:off x="488950" y="347980"/>
            <a:ext cx="2835910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</a:t>
            </a:r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2180" y="1464310"/>
            <a:ext cx="6518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学生扫码【教师二维码】，自己填写每日体温，教师登录电脑端，一键导出所有学生的体温信息。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065" y="2353945"/>
            <a:ext cx="3865880" cy="2413635"/>
          </a:xfrm>
          <a:prstGeom prst="rect">
            <a:avLst/>
          </a:prstGeom>
        </p:spPr>
      </p:pic>
      <p:pic>
        <p:nvPicPr>
          <p:cNvPr id="5" name="图片 4" descr="采集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15" y="2267585"/>
            <a:ext cx="3284220" cy="23279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992505"/>
            <a:ext cx="6362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4、信息核对功能</a:t>
            </a:r>
            <a:endParaRPr lang="zh-CN" altLang="en-US"/>
          </a:p>
        </p:txBody>
      </p:sp>
      <p:sp>
        <p:nvSpPr>
          <p:cNvPr id="15" name="文本框 37"/>
          <p:cNvSpPr txBox="1"/>
          <p:nvPr/>
        </p:nvSpPr>
        <p:spPr>
          <a:xfrm>
            <a:off x="488950" y="347980"/>
            <a:ext cx="3188970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</a:t>
            </a:r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7570" y="1495425"/>
            <a:ext cx="6986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家长扫描二维码，核对教师发布的学籍信息（电话、家庭住址等信息），教师完成信息核对，电脑端导出正确信息！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675" y="2140585"/>
            <a:ext cx="2877185" cy="2692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2359025"/>
            <a:ext cx="4567555" cy="19570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838960" y="1900555"/>
            <a:ext cx="5951855" cy="1622425"/>
            <a:chOff x="2896" y="2993"/>
            <a:chExt cx="9373" cy="2555"/>
          </a:xfrm>
        </p:grpSpPr>
        <p:sp>
          <p:nvSpPr>
            <p:cNvPr id="2" name="流程图: 资料带 1"/>
            <p:cNvSpPr/>
            <p:nvPr/>
          </p:nvSpPr>
          <p:spPr>
            <a:xfrm>
              <a:off x="3206" y="2993"/>
              <a:ext cx="8513" cy="2555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896" y="3617"/>
              <a:ext cx="9373" cy="1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4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</a:rPr>
                <a:t>主要功能（手机端）</a:t>
              </a:r>
              <a:endPara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3543" y="3689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主要功能（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17525" y="908685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5760" indent="-365760"/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新建查询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517525" y="1407795"/>
            <a:ext cx="21844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登录进入主界面，输入查询名称新建查询，导入Excel文件上传成绩，文件上传成功后设置查询条件，也可设置更多查询条件或可修改列，设置成功后，分享二维码即可查询。</a:t>
            </a:r>
            <a:endParaRPr lang="zh-CN" altLang="en-US"/>
          </a:p>
        </p:txBody>
      </p:sp>
      <p:pic>
        <p:nvPicPr>
          <p:cNvPr id="80" name="图片 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84755" y="782955"/>
            <a:ext cx="1832610" cy="344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65" y="782955"/>
            <a:ext cx="2112645" cy="353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10" y="793115"/>
            <a:ext cx="2102485" cy="342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065" y="1240155"/>
            <a:ext cx="2341880" cy="2664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3543" y="3689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just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主要功能（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93395" y="1146810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5760" indent="-365760"/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新建采集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78155" y="1676400"/>
            <a:ext cx="16141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首先设置采集名称，随后设置采集内容，设置采集填写条件，点击设置采集选项，完成后生成查询。</a:t>
            </a:r>
            <a:endParaRPr lang="zh-CN" altLang="en-US"/>
          </a:p>
        </p:txBody>
      </p:sp>
      <p:pic>
        <p:nvPicPr>
          <p:cNvPr id="90" name="图片 90" descr="161527393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90" y="89535"/>
            <a:ext cx="2493645" cy="2369185"/>
          </a:xfrm>
          <a:prstGeom prst="rect">
            <a:avLst/>
          </a:prstGeom>
        </p:spPr>
      </p:pic>
      <p:pic>
        <p:nvPicPr>
          <p:cNvPr id="92" name="图片 92" descr="16152740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15" y="89535"/>
            <a:ext cx="2308225" cy="2399665"/>
          </a:xfrm>
          <a:prstGeom prst="rect">
            <a:avLst/>
          </a:prstGeom>
        </p:spPr>
      </p:pic>
      <p:pic>
        <p:nvPicPr>
          <p:cNvPr id="96" name="图片 96" descr="1615274248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0" y="2679700"/>
            <a:ext cx="2448560" cy="2332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90" y="2592070"/>
            <a:ext cx="2286000" cy="242062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23528" y="250508"/>
            <a:ext cx="8568952" cy="464451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356520"/>
            <a:ext cx="1835696" cy="468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51820" y="1475438"/>
            <a:ext cx="905504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04092" y="2453995"/>
            <a:ext cx="8300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52264" y="3494207"/>
            <a:ext cx="8300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921921" y="1462019"/>
            <a:ext cx="2916324" cy="320156"/>
            <a:chOff x="5349226" y="2010956"/>
            <a:chExt cx="4272984" cy="760508"/>
          </a:xfrm>
          <a:solidFill>
            <a:schemeClr val="accent1"/>
          </a:solidFill>
        </p:grpSpPr>
        <p:sp>
          <p:nvSpPr>
            <p:cNvPr id="9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39707" y="2042908"/>
              <a:ext cx="788978" cy="728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3921444" y="2517686"/>
            <a:ext cx="2916706" cy="306705"/>
            <a:chOff x="2569789" y="3646464"/>
            <a:chExt cx="4272984" cy="728556"/>
          </a:xfrm>
          <a:solidFill>
            <a:schemeClr val="accent2"/>
          </a:solidFill>
        </p:grpSpPr>
        <p:sp>
          <p:nvSpPr>
            <p:cNvPr id="9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76468" y="3646464"/>
              <a:ext cx="1309830" cy="728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产品说明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3885917" y="3533985"/>
            <a:ext cx="2916324" cy="306705"/>
            <a:chOff x="5349226" y="5317911"/>
            <a:chExt cx="4272984" cy="728556"/>
          </a:xfrm>
          <a:solidFill>
            <a:schemeClr val="accent3"/>
          </a:solidFill>
        </p:grpSpPr>
        <p:sp>
          <p:nvSpPr>
            <p:cNvPr id="100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670989" y="5317911"/>
              <a:ext cx="1831025" cy="728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基本功能介绍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528" y="2362907"/>
            <a:ext cx="13321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1" grpId="0"/>
      <p:bldP spid="82" grpId="0"/>
      <p:bldP spid="83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3543" y="3689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主要功能（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3860" y="85121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65760" indent="-365760"/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查询</a:t>
            </a:r>
            <a:r>
              <a:rPr lang="en-US" sz="2400" b="1">
                <a:latin typeface="Arial" panose="020B0604020202020204" pitchFamily="34" charset="0"/>
                <a:ea typeface="黑体" panose="02010609060101010101" charset="-122"/>
                <a:cs typeface="Times New Roman" panose="02020603050405020304" charset="0"/>
              </a:rPr>
              <a:t>/</a:t>
            </a:r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采集管理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195" y="284480"/>
            <a:ext cx="2548255" cy="4612005"/>
          </a:xfrm>
          <a:prstGeom prst="rect">
            <a:avLst/>
          </a:prstGeom>
        </p:spPr>
      </p:pic>
      <p:sp>
        <p:nvSpPr>
          <p:cNvPr id="25" name="Freeform 7"/>
          <p:cNvSpPr>
            <a:spLocks noChangeAspect="1"/>
          </p:cNvSpPr>
          <p:nvPr/>
        </p:nvSpPr>
        <p:spPr bwMode="auto">
          <a:xfrm>
            <a:off x="1174750" y="2522855"/>
            <a:ext cx="1826895" cy="2373630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txBody>
          <a:bodyPr lIns="68415" tIns="34209" rIns="68415" bIns="34209"/>
          <a:p>
            <a:pPr defTabSz="826135">
              <a:defRPr/>
            </a:pPr>
            <a:endParaRPr lang="en-US" sz="1600" dirty="0">
              <a:solidFill>
                <a:srgbClr val="FFD8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30"/>
          <p:cNvGrpSpPr/>
          <p:nvPr/>
        </p:nvGrpSpPr>
        <p:grpSpPr>
          <a:xfrm>
            <a:off x="675640" y="3248660"/>
            <a:ext cx="683895" cy="480695"/>
            <a:chOff x="1137556" y="3419675"/>
            <a:chExt cx="1219615" cy="938775"/>
          </a:xfrm>
          <a:noFill/>
        </p:grpSpPr>
        <p:sp>
          <p:nvSpPr>
            <p:cNvPr id="32" name="Oval 35"/>
            <p:cNvSpPr/>
            <p:nvPr/>
          </p:nvSpPr>
          <p:spPr bwMode="auto">
            <a:xfrm>
              <a:off x="1137556" y="3419675"/>
              <a:ext cx="938775" cy="9387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826135">
                <a:defRPr/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7556" y="3589572"/>
              <a:ext cx="1219615" cy="5989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p>
              <a:pPr algn="l" defTabSz="826135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30"/>
          <p:cNvGrpSpPr/>
          <p:nvPr/>
        </p:nvGrpSpPr>
        <p:grpSpPr>
          <a:xfrm>
            <a:off x="821690" y="2522855"/>
            <a:ext cx="683895" cy="480695"/>
            <a:chOff x="1137556" y="3419675"/>
            <a:chExt cx="1219615" cy="938775"/>
          </a:xfrm>
          <a:noFill/>
        </p:grpSpPr>
        <p:sp>
          <p:nvSpPr>
            <p:cNvPr id="8" name="Oval 35"/>
            <p:cNvSpPr/>
            <p:nvPr/>
          </p:nvSpPr>
          <p:spPr bwMode="auto">
            <a:xfrm>
              <a:off x="1137556" y="3419675"/>
              <a:ext cx="938775" cy="9387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826135">
                <a:defRPr/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32"/>
            <p:cNvSpPr txBox="1"/>
            <p:nvPr/>
          </p:nvSpPr>
          <p:spPr>
            <a:xfrm>
              <a:off x="1137556" y="3589572"/>
              <a:ext cx="1219615" cy="5989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p>
              <a:pPr algn="l" defTabSz="826135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暂停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30"/>
          <p:cNvGrpSpPr/>
          <p:nvPr/>
        </p:nvGrpSpPr>
        <p:grpSpPr>
          <a:xfrm>
            <a:off x="2676525" y="2522855"/>
            <a:ext cx="683895" cy="480695"/>
            <a:chOff x="1137556" y="3419675"/>
            <a:chExt cx="1219615" cy="938775"/>
          </a:xfrm>
          <a:noFill/>
        </p:grpSpPr>
        <p:sp>
          <p:nvSpPr>
            <p:cNvPr id="11" name="Oval 35"/>
            <p:cNvSpPr/>
            <p:nvPr/>
          </p:nvSpPr>
          <p:spPr bwMode="auto">
            <a:xfrm>
              <a:off x="1137556" y="3419675"/>
              <a:ext cx="938775" cy="9387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826135">
                <a:defRPr/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32"/>
            <p:cNvSpPr txBox="1"/>
            <p:nvPr/>
          </p:nvSpPr>
          <p:spPr>
            <a:xfrm>
              <a:off x="1137556" y="3589572"/>
              <a:ext cx="1219615" cy="5989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p>
              <a:pPr algn="l" defTabSz="826135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30"/>
          <p:cNvGrpSpPr/>
          <p:nvPr/>
        </p:nvGrpSpPr>
        <p:grpSpPr>
          <a:xfrm>
            <a:off x="2755265" y="3248660"/>
            <a:ext cx="683895" cy="480695"/>
            <a:chOff x="1137556" y="3419675"/>
            <a:chExt cx="1219615" cy="938775"/>
          </a:xfrm>
          <a:noFill/>
        </p:grpSpPr>
        <p:sp>
          <p:nvSpPr>
            <p:cNvPr id="14" name="Oval 35"/>
            <p:cNvSpPr/>
            <p:nvPr/>
          </p:nvSpPr>
          <p:spPr bwMode="auto">
            <a:xfrm>
              <a:off x="1137556" y="3419675"/>
              <a:ext cx="938775" cy="9387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826135">
                <a:defRPr/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1137556" y="3589572"/>
              <a:ext cx="1219615" cy="5989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p>
              <a:pPr algn="l" defTabSz="826135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删除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30"/>
          <p:cNvGrpSpPr/>
          <p:nvPr/>
        </p:nvGrpSpPr>
        <p:grpSpPr>
          <a:xfrm>
            <a:off x="1505585" y="2143760"/>
            <a:ext cx="1082675" cy="401449"/>
            <a:chOff x="1137556" y="3419675"/>
            <a:chExt cx="1219615" cy="938775"/>
          </a:xfrm>
          <a:noFill/>
        </p:grpSpPr>
        <p:sp>
          <p:nvSpPr>
            <p:cNvPr id="17" name="Oval 35"/>
            <p:cNvSpPr/>
            <p:nvPr/>
          </p:nvSpPr>
          <p:spPr bwMode="auto">
            <a:xfrm>
              <a:off x="1137556" y="3419675"/>
              <a:ext cx="938775" cy="93877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826135">
                <a:defRPr/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32"/>
            <p:cNvSpPr txBox="1"/>
            <p:nvPr/>
          </p:nvSpPr>
          <p:spPr>
            <a:xfrm>
              <a:off x="1137556" y="3589572"/>
              <a:ext cx="1219615" cy="71721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p>
              <a:pPr algn="l" defTabSz="826135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修改标题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3543" y="3689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主要功能（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3860" y="104171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65760" indent="-365760"/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发布作业</a:t>
            </a:r>
            <a:r>
              <a:rPr lang="en-US" sz="2400" b="1">
                <a:latin typeface="Arial" panose="020B0604020202020204" pitchFamily="34" charset="0"/>
                <a:ea typeface="黑体" panose="02010609060101010101" charset="-122"/>
                <a:cs typeface="Times New Roman" panose="02020603050405020304" charset="0"/>
              </a:rPr>
              <a:t>/</a:t>
            </a:r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公告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82600" y="1999615"/>
            <a:ext cx="21615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输入所布置作业标题内容点击提交，显示上传成功，学生即可通过二维码查询作业</a:t>
            </a:r>
            <a:r>
              <a:rPr lang="en-US" altLang="zh-CN"/>
              <a:t>/</a:t>
            </a:r>
            <a:r>
              <a:rPr lang="zh-CN" altLang="en-US"/>
              <a:t>公告。</a:t>
            </a:r>
            <a:endParaRPr lang="zh-CN" altLang="en-US"/>
          </a:p>
        </p:txBody>
      </p:sp>
      <p:pic>
        <p:nvPicPr>
          <p:cNvPr id="107" name="图片 107" descr="1615275967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1640" y="861060"/>
            <a:ext cx="2574290" cy="3422650"/>
          </a:xfrm>
          <a:prstGeom prst="rect">
            <a:avLst/>
          </a:prstGeom>
        </p:spPr>
      </p:pic>
      <p:pic>
        <p:nvPicPr>
          <p:cNvPr id="109" name="图片 109" descr="1615276057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795" y="861060"/>
            <a:ext cx="2964815" cy="33458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3543" y="3689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主要功能（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3860" y="118586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65760" indent="-365760"/>
            <a:r>
              <a:rPr lang="en-US" sz="1600" b="1"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学生成绩查询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46100" y="2179320"/>
            <a:ext cx="2098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latin typeface="Times New Roman" panose="02020603050405020304" charset="0"/>
                <a:ea typeface="宋体" panose="02010600030101010101" pitchFamily="2" charset="-122"/>
              </a:rPr>
              <a:t>学生通过所分享的二维码扫描查询</a:t>
            </a:r>
            <a:endParaRPr lang="zh-CN" altLang="en-US"/>
          </a:p>
        </p:txBody>
      </p:sp>
      <p:pic>
        <p:nvPicPr>
          <p:cNvPr id="123" name="图片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9098" y="537845"/>
            <a:ext cx="2046605" cy="40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图片 124" descr="1615278617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736918"/>
            <a:ext cx="2762250" cy="351345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3543" y="36893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/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主要功能（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3860" y="118586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65760" indent="-365760"/>
            <a:r>
              <a:rPr lang="en-US" sz="1600" b="1"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zh-CN" sz="2400" b="1">
                <a:latin typeface="Arial" panose="020B0604020202020204" pitchFamily="34" charset="0"/>
                <a:ea typeface="黑体" panose="02010609060101010101" charset="-122"/>
              </a:rPr>
              <a:t>学生作业查询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46100" y="2179320"/>
            <a:ext cx="2098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latin typeface="Times New Roman" panose="02020603050405020304" charset="0"/>
                <a:ea typeface="宋体" panose="02010600030101010101" pitchFamily="2" charset="-122"/>
              </a:rPr>
              <a:t>学生通过所分享的二维码扫描查询</a:t>
            </a:r>
            <a:endParaRPr lang="zh-CN" altLang="en-US"/>
          </a:p>
        </p:txBody>
      </p:sp>
      <p:pic>
        <p:nvPicPr>
          <p:cNvPr id="127" name="图片 127" descr="1615278797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384810"/>
            <a:ext cx="2247900" cy="4375150"/>
          </a:xfrm>
          <a:prstGeom prst="rect">
            <a:avLst/>
          </a:prstGeom>
        </p:spPr>
      </p:pic>
      <p:pic>
        <p:nvPicPr>
          <p:cNvPr id="126" name="图片 126" descr="1615278763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3" y="1439863"/>
            <a:ext cx="3190875" cy="212407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3548" y="484312"/>
            <a:ext cx="8172908" cy="417646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325402" y="2741241"/>
            <a:ext cx="479867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94485" y="2964815"/>
            <a:ext cx="7358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           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厦门光镊科技有限公司</a:t>
            </a:r>
            <a:endParaRPr lang="zh-CN" altLang="en-US" sz="3200" dirty="0" smtClean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algn="l"/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本产品支持定制，定制电话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——18850331555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706370" y="1726565"/>
            <a:ext cx="3921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accent1"/>
                </a:solidFill>
                <a:latin typeface="Agency FB" panose="020B0503020202020204" pitchFamily="34" charset="0"/>
                <a:ea typeface="方正姚体" panose="02010601030101010101" pitchFamily="2" charset="-122"/>
                <a:sym typeface="+mn-ea"/>
              </a:rPr>
              <a:t>感</a:t>
            </a:r>
            <a:r>
              <a:rPr lang="en-US" altLang="zh-CN" sz="6000" dirty="0" smtClean="0">
                <a:solidFill>
                  <a:schemeClr val="accent1"/>
                </a:solidFill>
                <a:latin typeface="Agency FB" panose="020B0503020202020204" pitchFamily="34" charset="0"/>
                <a:ea typeface="方正姚体" panose="02010601030101010101" pitchFamily="2" charset="-122"/>
                <a:sym typeface="+mn-ea"/>
              </a:rPr>
              <a:t>谢</a:t>
            </a:r>
            <a:r>
              <a:rPr lang="zh-CN" altLang="en-US" sz="6000" dirty="0" smtClean="0">
                <a:solidFill>
                  <a:schemeClr val="accent1"/>
                </a:solidFill>
                <a:latin typeface="Agency FB" panose="020B0503020202020204" pitchFamily="34" charset="0"/>
                <a:ea typeface="方正姚体" panose="02010601030101010101" pitchFamily="2" charset="-122"/>
                <a:sym typeface="+mn-ea"/>
              </a:rPr>
              <a:t>聆听</a:t>
            </a:r>
            <a:endParaRPr lang="zh-CN" altLang="en-US" sz="6000" dirty="0" smtClean="0">
              <a:solidFill>
                <a:schemeClr val="accent1"/>
              </a:solidFill>
              <a:latin typeface="Agency FB" panose="020B0503020202020204" pitchFamily="34" charset="0"/>
              <a:ea typeface="方正姚体" panose="02010601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3548" y="484312"/>
            <a:ext cx="8172908" cy="417646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888468"/>
            <a:ext cx="8300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059832" y="2270721"/>
            <a:ext cx="2664296" cy="360040"/>
            <a:chOff x="5349226" y="2010956"/>
            <a:chExt cx="4272984" cy="670899"/>
          </a:xfrm>
          <a:solidFill>
            <a:schemeClr val="accent1"/>
          </a:solidFill>
        </p:grpSpPr>
        <p:sp>
          <p:nvSpPr>
            <p:cNvPr id="6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4875" y="2060329"/>
              <a:ext cx="863611" cy="5715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箭头 10"/>
          <p:cNvSpPr>
            <a:spLocks noChangeArrowheads="1"/>
          </p:cNvSpPr>
          <p:nvPr/>
        </p:nvSpPr>
        <p:spPr bwMode="auto">
          <a:xfrm>
            <a:off x="3650458" y="2803558"/>
            <a:ext cx="1616869" cy="1673055"/>
          </a:xfrm>
          <a:prstGeom prst="downArrow">
            <a:avLst>
              <a:gd name="adj1" fmla="val 50000"/>
              <a:gd name="adj2" fmla="val 49992"/>
            </a:avLst>
          </a:prstGeom>
          <a:solidFill>
            <a:schemeClr val="accent2"/>
          </a:solidFill>
          <a:ln w="25400">
            <a:noFill/>
            <a:bevel/>
          </a:ln>
        </p:spPr>
        <p:txBody>
          <a:bodyPr lIns="68568" tIns="34284" rIns="68568" bIns="34284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下箭头 11"/>
          <p:cNvSpPr>
            <a:spLocks noChangeArrowheads="1"/>
          </p:cNvSpPr>
          <p:nvPr/>
        </p:nvSpPr>
        <p:spPr bwMode="auto">
          <a:xfrm flipH="1" flipV="1">
            <a:off x="3651649" y="1175753"/>
            <a:ext cx="1616869" cy="1620659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25400">
            <a:noFill/>
            <a:bevel/>
          </a:ln>
        </p:spPr>
        <p:txBody>
          <a:bodyPr lIns="68568" tIns="34284" rIns="68568" bIns="34284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Freeform 14"/>
          <p:cNvSpPr>
            <a:spLocks noEditPoints="1" noChangeArrowheads="1"/>
          </p:cNvSpPr>
          <p:nvPr/>
        </p:nvSpPr>
        <p:spPr bwMode="auto">
          <a:xfrm>
            <a:off x="4264820" y="2209356"/>
            <a:ext cx="376238" cy="334610"/>
          </a:xfrm>
          <a:custGeom>
            <a:avLst/>
            <a:gdLst>
              <a:gd name="T0" fmla="*/ 2147483647 w 300"/>
              <a:gd name="T1" fmla="*/ 2147483647 h 266"/>
              <a:gd name="T2" fmla="*/ 2147483647 w 300"/>
              <a:gd name="T3" fmla="*/ 2147483647 h 266"/>
              <a:gd name="T4" fmla="*/ 2147483647 w 300"/>
              <a:gd name="T5" fmla="*/ 2147483647 h 266"/>
              <a:gd name="T6" fmla="*/ 2147483647 w 300"/>
              <a:gd name="T7" fmla="*/ 2147483647 h 266"/>
              <a:gd name="T8" fmla="*/ 0 w 300"/>
              <a:gd name="T9" fmla="*/ 2147483647 h 266"/>
              <a:gd name="T10" fmla="*/ 2147483647 w 300"/>
              <a:gd name="T11" fmla="*/ 0 h 266"/>
              <a:gd name="T12" fmla="*/ 2147483647 w 300"/>
              <a:gd name="T13" fmla="*/ 2147483647 h 266"/>
              <a:gd name="T14" fmla="*/ 2147483647 w 300"/>
              <a:gd name="T15" fmla="*/ 0 h 266"/>
              <a:gd name="T16" fmla="*/ 2147483647 w 300"/>
              <a:gd name="T17" fmla="*/ 2147483647 h 266"/>
              <a:gd name="T18" fmla="*/ 2147483647 w 300"/>
              <a:gd name="T19" fmla="*/ 2147483647 h 266"/>
              <a:gd name="T20" fmla="*/ 2147483647 w 300"/>
              <a:gd name="T21" fmla="*/ 2147483647 h 266"/>
              <a:gd name="T22" fmla="*/ 2147483647 w 300"/>
              <a:gd name="T23" fmla="*/ 2147483647 h 266"/>
              <a:gd name="T24" fmla="*/ 2147483647 w 300"/>
              <a:gd name="T25" fmla="*/ 2147483647 h 266"/>
              <a:gd name="T26" fmla="*/ 2147483647 w 300"/>
              <a:gd name="T27" fmla="*/ 2147483647 h 266"/>
              <a:gd name="T28" fmla="*/ 2147483647 w 300"/>
              <a:gd name="T29" fmla="*/ 2147483647 h 266"/>
              <a:gd name="T30" fmla="*/ 2147483647 w 300"/>
              <a:gd name="T31" fmla="*/ 2147483647 h 266"/>
              <a:gd name="T32" fmla="*/ 2147483647 w 300"/>
              <a:gd name="T33" fmla="*/ 2147483647 h 266"/>
              <a:gd name="T34" fmla="*/ 2147483647 w 300"/>
              <a:gd name="T35" fmla="*/ 2147483647 h 266"/>
              <a:gd name="T36" fmla="*/ 2147483647 w 300"/>
              <a:gd name="T37" fmla="*/ 2147483647 h 266"/>
              <a:gd name="T38" fmla="*/ 2147483647 w 300"/>
              <a:gd name="T39" fmla="*/ 2147483647 h 266"/>
              <a:gd name="T40" fmla="*/ 2147483647 w 300"/>
              <a:gd name="T41" fmla="*/ 2147483647 h 266"/>
              <a:gd name="T42" fmla="*/ 2147483647 w 300"/>
              <a:gd name="T43" fmla="*/ 2147483647 h 266"/>
              <a:gd name="T44" fmla="*/ 2147483647 w 300"/>
              <a:gd name="T45" fmla="*/ 2147483647 h 266"/>
              <a:gd name="T46" fmla="*/ 2147483647 w 300"/>
              <a:gd name="T47" fmla="*/ 2147483647 h 266"/>
              <a:gd name="T48" fmla="*/ 2147483647 w 300"/>
              <a:gd name="T49" fmla="*/ 2147483647 h 266"/>
              <a:gd name="T50" fmla="*/ 2147483647 w 300"/>
              <a:gd name="T51" fmla="*/ 2147483647 h 266"/>
              <a:gd name="T52" fmla="*/ 2147483647 w 300"/>
              <a:gd name="T53" fmla="*/ 2147483647 h 266"/>
              <a:gd name="T54" fmla="*/ 2147483647 w 300"/>
              <a:gd name="T55" fmla="*/ 2147483647 h 266"/>
              <a:gd name="T56" fmla="*/ 2147483647 w 300"/>
              <a:gd name="T57" fmla="*/ 2147483647 h 266"/>
              <a:gd name="T58" fmla="*/ 2147483647 w 300"/>
              <a:gd name="T59" fmla="*/ 2147483647 h 266"/>
              <a:gd name="T60" fmla="*/ 2147483647 w 300"/>
              <a:gd name="T61" fmla="*/ 2147483647 h 266"/>
              <a:gd name="T62" fmla="*/ 2147483647 w 300"/>
              <a:gd name="T63" fmla="*/ 2147483647 h 266"/>
              <a:gd name="T64" fmla="*/ 2147483647 w 300"/>
              <a:gd name="T65" fmla="*/ 2147483647 h 266"/>
              <a:gd name="T66" fmla="*/ 2147483647 w 300"/>
              <a:gd name="T67" fmla="*/ 2147483647 h 266"/>
              <a:gd name="T68" fmla="*/ 2147483647 w 300"/>
              <a:gd name="T69" fmla="*/ 2147483647 h 266"/>
              <a:gd name="T70" fmla="*/ 2147483647 w 300"/>
              <a:gd name="T71" fmla="*/ 2147483647 h 2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266"/>
              <a:gd name="T110" fmla="*/ 300 w 300"/>
              <a:gd name="T111" fmla="*/ 266 h 2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266">
                <a:moveTo>
                  <a:pt x="195" y="217"/>
                </a:moveTo>
                <a:cubicBezTo>
                  <a:pt x="195" y="221"/>
                  <a:pt x="195" y="224"/>
                  <a:pt x="196" y="227"/>
                </a:cubicBezTo>
                <a:cubicBezTo>
                  <a:pt x="170" y="250"/>
                  <a:pt x="149" y="266"/>
                  <a:pt x="149" y="266"/>
                </a:cubicBezTo>
                <a:cubicBezTo>
                  <a:pt x="149" y="266"/>
                  <a:pt x="32" y="176"/>
                  <a:pt x="8" y="116"/>
                </a:cubicBezTo>
                <a:cubicBezTo>
                  <a:pt x="4" y="106"/>
                  <a:pt x="0" y="90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10" y="0"/>
                  <a:pt x="138" y="20"/>
                  <a:pt x="150" y="48"/>
                </a:cubicBezTo>
                <a:cubicBezTo>
                  <a:pt x="162" y="20"/>
                  <a:pt x="190" y="0"/>
                  <a:pt x="222" y="0"/>
                </a:cubicBezTo>
                <a:cubicBezTo>
                  <a:pt x="265" y="0"/>
                  <a:pt x="300" y="35"/>
                  <a:pt x="300" y="78"/>
                </a:cubicBezTo>
                <a:cubicBezTo>
                  <a:pt x="300" y="91"/>
                  <a:pt x="296" y="106"/>
                  <a:pt x="292" y="116"/>
                </a:cubicBezTo>
                <a:cubicBezTo>
                  <a:pt x="287" y="130"/>
                  <a:pt x="275" y="146"/>
                  <a:pt x="262" y="162"/>
                </a:cubicBezTo>
                <a:cubicBezTo>
                  <a:pt x="258" y="161"/>
                  <a:pt x="255" y="161"/>
                  <a:pt x="251" y="161"/>
                </a:cubicBezTo>
                <a:cubicBezTo>
                  <a:pt x="220" y="161"/>
                  <a:pt x="195" y="186"/>
                  <a:pt x="195" y="217"/>
                </a:cubicBezTo>
                <a:close/>
                <a:moveTo>
                  <a:pt x="257" y="211"/>
                </a:moveTo>
                <a:cubicBezTo>
                  <a:pt x="275" y="211"/>
                  <a:pt x="275" y="211"/>
                  <a:pt x="275" y="211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7" y="241"/>
                  <a:pt x="257" y="241"/>
                  <a:pt x="257" y="241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57" y="193"/>
                  <a:pt x="257" y="193"/>
                  <a:pt x="257" y="193"/>
                </a:cubicBezTo>
                <a:lnTo>
                  <a:pt x="257" y="211"/>
                </a:lnTo>
                <a:close/>
                <a:moveTo>
                  <a:pt x="251" y="258"/>
                </a:moveTo>
                <a:cubicBezTo>
                  <a:pt x="229" y="258"/>
                  <a:pt x="210" y="240"/>
                  <a:pt x="210" y="217"/>
                </a:cubicBezTo>
                <a:cubicBezTo>
                  <a:pt x="210" y="194"/>
                  <a:pt x="229" y="176"/>
                  <a:pt x="251" y="176"/>
                </a:cubicBezTo>
                <a:cubicBezTo>
                  <a:pt x="274" y="176"/>
                  <a:pt x="293" y="194"/>
                  <a:pt x="293" y="217"/>
                </a:cubicBezTo>
                <a:cubicBezTo>
                  <a:pt x="293" y="240"/>
                  <a:pt x="274" y="258"/>
                  <a:pt x="251" y="258"/>
                </a:cubicBezTo>
                <a:close/>
                <a:moveTo>
                  <a:pt x="251" y="168"/>
                </a:moveTo>
                <a:cubicBezTo>
                  <a:pt x="224" y="168"/>
                  <a:pt x="203" y="190"/>
                  <a:pt x="203" y="217"/>
                </a:cubicBezTo>
                <a:cubicBezTo>
                  <a:pt x="203" y="244"/>
                  <a:pt x="224" y="266"/>
                  <a:pt x="251" y="266"/>
                </a:cubicBezTo>
                <a:cubicBezTo>
                  <a:pt x="278" y="266"/>
                  <a:pt x="300" y="244"/>
                  <a:pt x="300" y="217"/>
                </a:cubicBezTo>
                <a:cubicBezTo>
                  <a:pt x="300" y="190"/>
                  <a:pt x="278" y="168"/>
                  <a:pt x="251" y="1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bevel/>
          </a:ln>
        </p:spPr>
        <p:txBody>
          <a:bodyPr lIns="62946" tIns="31474" rIns="62946" bIns="31474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8" name="Picture 3" descr="C:\Users\Jonahs\Dropbox\Projects SCOTT\MEET Windows Azure\source\Background\tile-icon-bigdata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4124327" y="3072675"/>
            <a:ext cx="657225" cy="6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4246960" y="1265062"/>
            <a:ext cx="613072" cy="715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8" tIns="34284" rIns="68568" bIns="34284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方正姚体"/>
                <a:ea typeface="方正姚体"/>
                <a:cs typeface="方正姚体"/>
                <a:sym typeface="方正姚体"/>
              </a:rPr>
              <a:t>    01</a:t>
            </a:r>
            <a:endParaRPr lang="zh-CN" altLang="en-US" sz="2100" b="1" dirty="0">
              <a:solidFill>
                <a:schemeClr val="bg1"/>
              </a:solidFill>
              <a:latin typeface="方正姚体"/>
              <a:ea typeface="方正姚体"/>
              <a:cs typeface="方正姚体"/>
              <a:sym typeface="方正姚体"/>
            </a:endParaRP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4246960" y="3897891"/>
            <a:ext cx="613072" cy="3924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8" tIns="34284" rIns="68568" bIns="34284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方正姚体"/>
                <a:ea typeface="方正姚体"/>
                <a:cs typeface="方正姚体"/>
                <a:sym typeface="方正姚体"/>
              </a:rPr>
              <a:t>02</a:t>
            </a:r>
            <a:endParaRPr lang="zh-CN" altLang="en-US" sz="2100" b="1" dirty="0">
              <a:solidFill>
                <a:schemeClr val="bg1"/>
              </a:solidFill>
              <a:latin typeface="方正姚体"/>
              <a:ea typeface="方正姚体"/>
              <a:cs typeface="方正姚体"/>
              <a:sym typeface="方正姚体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1435100" y="1614805"/>
            <a:ext cx="2216785" cy="929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8" tIns="34284" rIns="68568" bIns="34284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本产品简单实用易用，关注“智慧查分“公众号，一分钟创建自己的分数查询和作业查询系统。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9"/>
          <p:cNvSpPr>
            <a:spLocks noChangeArrowheads="1"/>
          </p:cNvSpPr>
          <p:nvPr/>
        </p:nvSpPr>
        <p:spPr bwMode="auto">
          <a:xfrm>
            <a:off x="5268595" y="3199130"/>
            <a:ext cx="2616835" cy="1359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8" tIns="34284" rIns="68568" bIns="34284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通过电脑，手机微信公众号即可发布和查询成绩、采集数据、发布作业、公告等功能，还能在自己的学校公众号（企业认证的服务号）上使用！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37"/>
          <p:cNvSpPr txBox="1"/>
          <p:nvPr/>
        </p:nvSpPr>
        <p:spPr>
          <a:xfrm>
            <a:off x="489166" y="347854"/>
            <a:ext cx="1836172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    介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nimBg="1" autoUpdateAnimBg="0"/>
      <p:bldP spid="7" grpId="0" animBg="1"/>
      <p:bldP spid="9" grpId="0" bldLvl="0" autoUpdateAnimBg="0"/>
      <p:bldP spid="10" grpId="0" bldLvl="0" autoUpdateAnimBg="0"/>
      <p:bldP spid="12" grpId="0" bldLvl="0" autoUpdateAnimBg="0"/>
      <p:bldP spid="1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3548" y="484312"/>
            <a:ext cx="8172908" cy="417646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1940" y="1960476"/>
            <a:ext cx="8300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095836" y="2342729"/>
            <a:ext cx="2664296" cy="360040"/>
            <a:chOff x="5349226" y="2010956"/>
            <a:chExt cx="4272984" cy="670899"/>
          </a:xfrm>
          <a:solidFill>
            <a:schemeClr val="accent1"/>
          </a:solidFill>
        </p:grpSpPr>
        <p:sp>
          <p:nvSpPr>
            <p:cNvPr id="6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0605" y="2110026"/>
              <a:ext cx="1433921" cy="5715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产品说明</a:t>
              </a:r>
              <a:endPara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5133" y="543367"/>
            <a:ext cx="8172908" cy="4176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                                                                         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                   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                                                                           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algn="ctr"/>
            <a:endParaRPr lang="en-US" altLang="zh-CN" sz="2400" dirty="0"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dirty="0">
                <a:ea typeface="微软雅黑" panose="020B0503020204020204" pitchFamily="34" charset="-122"/>
              </a:rPr>
              <a:t>                                                                       </a:t>
            </a:r>
            <a:r>
              <a:rPr lang="en-US" altLang="zh-CN" sz="2000" dirty="0">
                <a:ea typeface="微软雅黑" panose="020B0503020204020204" pitchFamily="34" charset="-122"/>
              </a:rPr>
              <a:t> </a:t>
            </a:r>
            <a:endParaRPr lang="en-US" altLang="zh-CN" sz="2000" dirty="0"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000" dirty="0">
                <a:ea typeface="微软雅黑" panose="020B0503020204020204" pitchFamily="34" charset="-122"/>
              </a:rPr>
              <a:t>                                                                 </a:t>
            </a:r>
            <a:endParaRPr lang="zh-CN" altLang="en-US" sz="20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85" y="894715"/>
            <a:ext cx="1341120" cy="1375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90" y="894715"/>
            <a:ext cx="3228975" cy="31642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9495" y="2657475"/>
            <a:ext cx="3457575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zh-CN" altLang="en-US" dirty="0">
                <a:ea typeface="微软雅黑" panose="020B0503020204020204" pitchFamily="34" charset="-122"/>
                <a:sym typeface="+mn-ea"/>
              </a:rPr>
              <a:t>轻松拥有查分和作业系统！                                                                 一分钟创建自己的查询平台！                                                                 支持微信公众号查分，永久免费！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3342005" y="1150620"/>
            <a:ext cx="1797050" cy="307340"/>
          </a:xfrm>
          <a:prstGeom prst="leftArrow">
            <a:avLst>
              <a:gd name="adj1" fmla="val 50000"/>
              <a:gd name="adj2" fmla="val 1046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46"/>
          <p:cNvSpPr txBox="1"/>
          <p:nvPr/>
        </p:nvSpPr>
        <p:spPr>
          <a:xfrm>
            <a:off x="961390" y="2903220"/>
            <a:ext cx="1595755" cy="375920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2000" b="1">
                <a:sym typeface="+mn-ea"/>
              </a:rPr>
              <a:t>图片查询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47"/>
          <p:cNvSpPr txBox="1"/>
          <p:nvPr/>
        </p:nvSpPr>
        <p:spPr>
          <a:xfrm>
            <a:off x="2724150" y="3498850"/>
            <a:ext cx="1798320" cy="548005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ym typeface="+mn-ea"/>
              </a:rPr>
              <a:t>教师上传成绩数据后，家长可以查询孩子成绩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8"/>
          <p:cNvSpPr txBox="1"/>
          <p:nvPr/>
        </p:nvSpPr>
        <p:spPr>
          <a:xfrm>
            <a:off x="4711065" y="3487420"/>
            <a:ext cx="1763395" cy="510540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ym typeface="+mn-ea"/>
              </a:rPr>
              <a:t>管理员发布公告通知后，其他成员可以查询通知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6733540" y="3487420"/>
            <a:ext cx="1790065" cy="787400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ym typeface="+mn-ea"/>
              </a:rPr>
              <a:t>管理员发布采集样表，其他成员，扫码填表完成数据采集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35660" y="1133475"/>
            <a:ext cx="1477010" cy="1564640"/>
            <a:chOff x="1303" y="2397"/>
            <a:chExt cx="2481" cy="2881"/>
          </a:xfrm>
        </p:grpSpPr>
        <p:sp>
          <p:nvSpPr>
            <p:cNvPr id="2" name="任意多边形 1"/>
            <p:cNvSpPr/>
            <p:nvPr/>
          </p:nvSpPr>
          <p:spPr bwMode="auto">
            <a:xfrm>
              <a:off x="1320" y="2397"/>
              <a:ext cx="2465" cy="1449"/>
            </a:xfrm>
            <a:custGeom>
              <a:avLst/>
              <a:gdLst>
                <a:gd name="connsiteX0" fmla="*/ 1043189 w 2086927"/>
                <a:gd name="connsiteY0" fmla="*/ 0 h 1226797"/>
                <a:gd name="connsiteX1" fmla="*/ 2086927 w 2086927"/>
                <a:gd name="connsiteY1" fmla="*/ 1043190 h 1226797"/>
                <a:gd name="connsiteX2" fmla="*/ 1903224 w 2086927"/>
                <a:gd name="connsiteY2" fmla="*/ 1226797 h 1226797"/>
                <a:gd name="connsiteX3" fmla="*/ 1043189 w 2086927"/>
                <a:gd name="connsiteY3" fmla="*/ 367214 h 1226797"/>
                <a:gd name="connsiteX4" fmla="*/ 183607 w 2086927"/>
                <a:gd name="connsiteY4" fmla="*/ 1226797 h 1226797"/>
                <a:gd name="connsiteX5" fmla="*/ 0 w 2086927"/>
                <a:gd name="connsiteY5" fmla="*/ 1043190 h 12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6927" h="1226797">
                  <a:moveTo>
                    <a:pt x="1043189" y="0"/>
                  </a:moveTo>
                  <a:lnTo>
                    <a:pt x="2086927" y="1043190"/>
                  </a:lnTo>
                  <a:lnTo>
                    <a:pt x="1903224" y="1226797"/>
                  </a:lnTo>
                  <a:lnTo>
                    <a:pt x="1043189" y="367214"/>
                  </a:lnTo>
                  <a:lnTo>
                    <a:pt x="183607" y="1226797"/>
                  </a:lnTo>
                  <a:lnTo>
                    <a:pt x="0" y="104319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9" tIns="34295" rIns="68589" bIns="34295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303" y="2814"/>
              <a:ext cx="2465" cy="2465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/>
            <a:srcRect l="6883" t="7237" r="81195" b="40601"/>
            <a:stretch>
              <a:fillRect/>
            </a:stretch>
          </p:blipFill>
          <p:spPr>
            <a:xfrm>
              <a:off x="2035" y="3484"/>
              <a:ext cx="1001" cy="969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2823210" y="1133475"/>
            <a:ext cx="1422400" cy="1635125"/>
            <a:chOff x="4326" y="2397"/>
            <a:chExt cx="2480" cy="2881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4342" y="2397"/>
              <a:ext cx="2465" cy="1449"/>
            </a:xfrm>
            <a:custGeom>
              <a:avLst/>
              <a:gdLst>
                <a:gd name="connsiteX0" fmla="*/ 1043189 w 2086927"/>
                <a:gd name="connsiteY0" fmla="*/ 0 h 1226797"/>
                <a:gd name="connsiteX1" fmla="*/ 2086927 w 2086927"/>
                <a:gd name="connsiteY1" fmla="*/ 1043190 h 1226797"/>
                <a:gd name="connsiteX2" fmla="*/ 1903224 w 2086927"/>
                <a:gd name="connsiteY2" fmla="*/ 1226797 h 1226797"/>
                <a:gd name="connsiteX3" fmla="*/ 1043189 w 2086927"/>
                <a:gd name="connsiteY3" fmla="*/ 367214 h 1226797"/>
                <a:gd name="connsiteX4" fmla="*/ 183607 w 2086927"/>
                <a:gd name="connsiteY4" fmla="*/ 1226797 h 1226797"/>
                <a:gd name="connsiteX5" fmla="*/ 0 w 2086927"/>
                <a:gd name="connsiteY5" fmla="*/ 1043190 h 12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6927" h="1226797">
                  <a:moveTo>
                    <a:pt x="1043189" y="0"/>
                  </a:moveTo>
                  <a:lnTo>
                    <a:pt x="2086927" y="1043190"/>
                  </a:lnTo>
                  <a:lnTo>
                    <a:pt x="1903224" y="1226797"/>
                  </a:lnTo>
                  <a:lnTo>
                    <a:pt x="1043189" y="367214"/>
                  </a:lnTo>
                  <a:lnTo>
                    <a:pt x="183607" y="1226797"/>
                  </a:lnTo>
                  <a:lnTo>
                    <a:pt x="0" y="104319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9" tIns="34295" rIns="68589" bIns="34295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4326" y="2814"/>
              <a:ext cx="2465" cy="2465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/>
            <a:srcRect l="32090" t="3956" r="54835" b="40386"/>
            <a:stretch>
              <a:fillRect/>
            </a:stretch>
          </p:blipFill>
          <p:spPr>
            <a:xfrm>
              <a:off x="5049" y="3494"/>
              <a:ext cx="1018" cy="95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4716780" y="1130935"/>
            <a:ext cx="1480820" cy="1635125"/>
            <a:chOff x="7413" y="2397"/>
            <a:chExt cx="2481" cy="2881"/>
          </a:xfrm>
        </p:grpSpPr>
        <p:sp>
          <p:nvSpPr>
            <p:cNvPr id="4" name="任意多边形 3"/>
            <p:cNvSpPr/>
            <p:nvPr/>
          </p:nvSpPr>
          <p:spPr bwMode="auto">
            <a:xfrm>
              <a:off x="7430" y="2397"/>
              <a:ext cx="2465" cy="1449"/>
            </a:xfrm>
            <a:custGeom>
              <a:avLst/>
              <a:gdLst>
                <a:gd name="connsiteX0" fmla="*/ 1043189 w 2086927"/>
                <a:gd name="connsiteY0" fmla="*/ 0 h 1226797"/>
                <a:gd name="connsiteX1" fmla="*/ 2086927 w 2086927"/>
                <a:gd name="connsiteY1" fmla="*/ 1043190 h 1226797"/>
                <a:gd name="connsiteX2" fmla="*/ 1903224 w 2086927"/>
                <a:gd name="connsiteY2" fmla="*/ 1226797 h 1226797"/>
                <a:gd name="connsiteX3" fmla="*/ 1043189 w 2086927"/>
                <a:gd name="connsiteY3" fmla="*/ 367214 h 1226797"/>
                <a:gd name="connsiteX4" fmla="*/ 183607 w 2086927"/>
                <a:gd name="connsiteY4" fmla="*/ 1226797 h 1226797"/>
                <a:gd name="connsiteX5" fmla="*/ 0 w 2086927"/>
                <a:gd name="connsiteY5" fmla="*/ 1043190 h 12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6927" h="1226797">
                  <a:moveTo>
                    <a:pt x="1043189" y="0"/>
                  </a:moveTo>
                  <a:lnTo>
                    <a:pt x="2086927" y="1043190"/>
                  </a:lnTo>
                  <a:lnTo>
                    <a:pt x="1903224" y="1226797"/>
                  </a:lnTo>
                  <a:lnTo>
                    <a:pt x="1043189" y="367214"/>
                  </a:lnTo>
                  <a:lnTo>
                    <a:pt x="183607" y="1226797"/>
                  </a:lnTo>
                  <a:lnTo>
                    <a:pt x="0" y="104319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9" tIns="34295" rIns="68589" bIns="34295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7413" y="2814"/>
              <a:ext cx="2465" cy="2465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/>
            <a:srcRect l="57519" t="6286" r="30131" b="41552"/>
            <a:stretch>
              <a:fillRect/>
            </a:stretch>
          </p:blipFill>
          <p:spPr>
            <a:xfrm>
              <a:off x="8096" y="3613"/>
              <a:ext cx="933" cy="87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6636385" y="1112520"/>
            <a:ext cx="1402080" cy="1635125"/>
            <a:chOff x="10501" y="2397"/>
            <a:chExt cx="2480" cy="2881"/>
          </a:xfrm>
        </p:grpSpPr>
        <p:sp>
          <p:nvSpPr>
            <p:cNvPr id="5" name="任意多边形 4"/>
            <p:cNvSpPr/>
            <p:nvPr/>
          </p:nvSpPr>
          <p:spPr bwMode="auto">
            <a:xfrm>
              <a:off x="10517" y="2397"/>
              <a:ext cx="2465" cy="1449"/>
            </a:xfrm>
            <a:custGeom>
              <a:avLst/>
              <a:gdLst>
                <a:gd name="connsiteX0" fmla="*/ 1043189 w 2086927"/>
                <a:gd name="connsiteY0" fmla="*/ 0 h 1226797"/>
                <a:gd name="connsiteX1" fmla="*/ 2086927 w 2086927"/>
                <a:gd name="connsiteY1" fmla="*/ 1043190 h 1226797"/>
                <a:gd name="connsiteX2" fmla="*/ 1903223 w 2086927"/>
                <a:gd name="connsiteY2" fmla="*/ 1226797 h 1226797"/>
                <a:gd name="connsiteX3" fmla="*/ 1043189 w 2086927"/>
                <a:gd name="connsiteY3" fmla="*/ 367214 h 1226797"/>
                <a:gd name="connsiteX4" fmla="*/ 183607 w 2086927"/>
                <a:gd name="connsiteY4" fmla="*/ 1226797 h 1226797"/>
                <a:gd name="connsiteX5" fmla="*/ 0 w 2086927"/>
                <a:gd name="connsiteY5" fmla="*/ 1043190 h 12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6927" h="1226797">
                  <a:moveTo>
                    <a:pt x="1043189" y="0"/>
                  </a:moveTo>
                  <a:lnTo>
                    <a:pt x="2086927" y="1043190"/>
                  </a:lnTo>
                  <a:lnTo>
                    <a:pt x="1903223" y="1226797"/>
                  </a:lnTo>
                  <a:lnTo>
                    <a:pt x="1043189" y="367214"/>
                  </a:lnTo>
                  <a:lnTo>
                    <a:pt x="183607" y="1226797"/>
                  </a:lnTo>
                  <a:lnTo>
                    <a:pt x="0" y="104319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9" tIns="34295" rIns="68589" bIns="34295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501" y="2814"/>
              <a:ext cx="2465" cy="2465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/>
            <a:srcRect l="82104" t="2423" r="3676" b="40202"/>
            <a:stretch>
              <a:fillRect/>
            </a:stretch>
          </p:blipFill>
          <p:spPr>
            <a:xfrm>
              <a:off x="11260" y="3613"/>
              <a:ext cx="980" cy="876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835660" y="3439160"/>
            <a:ext cx="166814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200">
                <a:sym typeface="+mn-ea"/>
              </a:rPr>
              <a:t>用户上传数据图片后，其他人可以查询图片</a:t>
            </a:r>
            <a:endParaRPr lang="zh-CN" altLang="en-US" sz="1200"/>
          </a:p>
        </p:txBody>
      </p:sp>
      <p:sp>
        <p:nvSpPr>
          <p:cNvPr id="44" name="文本框 46"/>
          <p:cNvSpPr txBox="1"/>
          <p:nvPr/>
        </p:nvSpPr>
        <p:spPr>
          <a:xfrm>
            <a:off x="2926715" y="2903220"/>
            <a:ext cx="1595755" cy="375920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p>
            <a:r>
              <a:rPr lang="zh-CN" sz="2000" b="1">
                <a:sym typeface="+mn-ea"/>
              </a:rPr>
              <a:t>分数</a:t>
            </a:r>
            <a:r>
              <a:rPr lang="zh-CN" altLang="en-US" sz="2000" b="1">
                <a:sym typeface="+mn-ea"/>
              </a:rPr>
              <a:t>查询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6"/>
          <p:cNvSpPr txBox="1"/>
          <p:nvPr/>
        </p:nvSpPr>
        <p:spPr>
          <a:xfrm>
            <a:off x="4878705" y="2903220"/>
            <a:ext cx="1595755" cy="375920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p>
            <a:r>
              <a:rPr lang="zh-CN" sz="2000" b="1">
                <a:sym typeface="+mn-ea"/>
              </a:rPr>
              <a:t>通知</a:t>
            </a:r>
            <a:r>
              <a:rPr lang="zh-CN" altLang="en-US" sz="2000" b="1">
                <a:sym typeface="+mn-ea"/>
              </a:rPr>
              <a:t>查询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6"/>
          <p:cNvSpPr txBox="1"/>
          <p:nvPr/>
        </p:nvSpPr>
        <p:spPr>
          <a:xfrm>
            <a:off x="6830695" y="2903220"/>
            <a:ext cx="1595755" cy="375920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p>
            <a:r>
              <a:rPr lang="zh-CN" sz="2000" b="1">
                <a:sym typeface="+mn-ea"/>
              </a:rPr>
              <a:t>数据采集</a:t>
            </a:r>
            <a:endParaRPr 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37"/>
          <p:cNvSpPr txBox="1"/>
          <p:nvPr/>
        </p:nvSpPr>
        <p:spPr>
          <a:xfrm>
            <a:off x="489166" y="347854"/>
            <a:ext cx="1836172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产品说明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78865" y="1733550"/>
            <a:ext cx="7172960" cy="2197735"/>
            <a:chOff x="1757" y="3501"/>
            <a:chExt cx="11296" cy="3461"/>
          </a:xfrm>
        </p:grpSpPr>
        <p:sp>
          <p:nvSpPr>
            <p:cNvPr id="44" name="泪滴形 43"/>
            <p:cNvSpPr/>
            <p:nvPr/>
          </p:nvSpPr>
          <p:spPr>
            <a:xfrm rot="8100000">
              <a:off x="2923" y="3501"/>
              <a:ext cx="1794" cy="1783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cxnSp>
          <p:nvCxnSpPr>
            <p:cNvPr id="47" name="直接箭头连接符 46"/>
            <p:cNvCxnSpPr/>
            <p:nvPr/>
          </p:nvCxnSpPr>
          <p:spPr>
            <a:xfrm>
              <a:off x="1757" y="6482"/>
              <a:ext cx="11297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泪滴形 83"/>
            <p:cNvSpPr/>
            <p:nvPr/>
          </p:nvSpPr>
          <p:spPr>
            <a:xfrm rot="8100000">
              <a:off x="6367" y="3525"/>
              <a:ext cx="1794" cy="1783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泪滴形 87"/>
            <p:cNvSpPr/>
            <p:nvPr/>
          </p:nvSpPr>
          <p:spPr>
            <a:xfrm rot="8100000">
              <a:off x="9807" y="3501"/>
              <a:ext cx="1794" cy="1783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801" y="3692"/>
              <a:ext cx="8798" cy="3271"/>
              <a:chOff x="3023" y="2495"/>
              <a:chExt cx="8798" cy="327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313" y="2495"/>
                <a:ext cx="1458" cy="14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7" tIns="34289" rIns="68577" bIns="34289"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564" y="2974"/>
                <a:ext cx="955" cy="445"/>
              </a:xfrm>
              <a:prstGeom prst="rect">
                <a:avLst/>
              </a:prstGeom>
              <a:noFill/>
            </p:spPr>
            <p:txBody>
              <a:bodyPr wrap="square" lIns="68577" tIns="34289" rIns="68577" bIns="34289" rtlCol="0">
                <a:spAutoFit/>
              </a:bodyPr>
              <a:lstStyle>
                <a:defPPr>
                  <a:defRPr lang="zh-CN"/>
                </a:defPPr>
                <a:lvl1pPr algn="ctr">
                  <a:defRPr sz="3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方便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3023" y="4759"/>
                <a:ext cx="1798" cy="100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7" tIns="34289" rIns="68577" bIns="34289" rtlCol="0" anchor="ctr"/>
              <a:lstStyle/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方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便管理</a:t>
                </a:r>
                <a:endParaRPr lang="en-US" altLang="zh-CN" sz="1400" b="1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随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时随地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6757" y="2495"/>
                <a:ext cx="1458" cy="14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7" tIns="34289" rIns="68577" bIns="34289"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7009" y="2974"/>
                <a:ext cx="955" cy="445"/>
              </a:xfrm>
              <a:prstGeom prst="rect">
                <a:avLst/>
              </a:prstGeom>
              <a:noFill/>
            </p:spPr>
            <p:txBody>
              <a:bodyPr wrap="square" lIns="68577" tIns="34289" rIns="68577" bIns="34289" rtlCol="0">
                <a:spAutoFit/>
              </a:bodyPr>
              <a:lstStyle>
                <a:defPPr>
                  <a:defRPr lang="zh-CN"/>
                </a:defPPr>
                <a:lvl1pPr algn="ctr">
                  <a:defRPr sz="3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简单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6548" y="4762"/>
                <a:ext cx="1716" cy="100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7" tIns="34289" rIns="68577" bIns="34289" rtlCol="0" anchor="ctr"/>
              <a:lstStyle/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操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作简洁</a:t>
                </a:r>
                <a:endParaRPr lang="en-US" altLang="zh-CN" sz="1400" b="1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一键导入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10198" y="2495"/>
                <a:ext cx="1458" cy="144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7" tIns="34289" rIns="68577" bIns="34289"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10449" y="2974"/>
                <a:ext cx="955" cy="445"/>
              </a:xfrm>
              <a:prstGeom prst="rect">
                <a:avLst/>
              </a:prstGeom>
              <a:noFill/>
            </p:spPr>
            <p:txBody>
              <a:bodyPr wrap="square" lIns="68577" tIns="34289" rIns="68577" bIns="34289" rtlCol="0">
                <a:spAutoFit/>
              </a:bodyPr>
              <a:lstStyle>
                <a:defPPr>
                  <a:defRPr lang="zh-CN"/>
                </a:defPPr>
                <a:lvl1pPr algn="ctr">
                  <a:defRPr sz="3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快捷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10023" y="4763"/>
                <a:ext cx="1798" cy="99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7" tIns="34289" rIns="68577" bIns="34289" rtlCol="0" anchor="ctr"/>
              <a:lstStyle/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随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时查看</a:t>
                </a:r>
                <a:endParaRPr lang="en-US" altLang="zh-CN" sz="1400" b="1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信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息完整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" name="文本框 37"/>
          <p:cNvSpPr txBox="1"/>
          <p:nvPr/>
        </p:nvSpPr>
        <p:spPr>
          <a:xfrm>
            <a:off x="489166" y="347854"/>
            <a:ext cx="1836172" cy="49911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p>
            <a:pPr lvl="0" algn="just"/>
            <a:r>
              <a:rPr lang="zh-CN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产品说明</a:t>
            </a:r>
            <a:endParaRPr lang="zh-CN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5768" y="483677"/>
            <a:ext cx="8172908" cy="417646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2032484"/>
            <a:ext cx="76117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131840" y="2414737"/>
            <a:ext cx="2664296" cy="360040"/>
            <a:chOff x="5349226" y="2010956"/>
            <a:chExt cx="4272984" cy="670899"/>
          </a:xfrm>
          <a:solidFill>
            <a:schemeClr val="accent1"/>
          </a:solidFill>
        </p:grpSpPr>
        <p:sp>
          <p:nvSpPr>
            <p:cNvPr id="6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74865" y="2120675"/>
              <a:ext cx="1759812" cy="51353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基本功能介绍</a:t>
              </a:r>
              <a:endParaRPr lang="zh-CN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418,&quot;width&quot;:2886}"/>
</p:tagLst>
</file>

<file path=ppt/tags/tag2.xml><?xml version="1.0" encoding="utf-8"?>
<p:tagLst xmlns:p="http://schemas.openxmlformats.org/presentationml/2006/main">
  <p:tag name="ISPRING_PRESENTATION_TITLE" val="526"/>
</p:tagLst>
</file>

<file path=ppt/theme/theme1.xml><?xml version="1.0" encoding="utf-8"?>
<a:theme xmlns:a="http://schemas.openxmlformats.org/drawingml/2006/main" name="第一PPT，www.1ppt.com">
  <a:themeElements>
    <a:clrScheme name="自定义 12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8A92"/>
      </a:accent1>
      <a:accent2>
        <a:srgbClr val="BFBFBF"/>
      </a:accent2>
      <a:accent3>
        <a:srgbClr val="468A92"/>
      </a:accent3>
      <a:accent4>
        <a:srgbClr val="BFBFBF"/>
      </a:accent4>
      <a:accent5>
        <a:srgbClr val="468A92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WPS 演示</Application>
  <PresentationFormat>自定义</PresentationFormat>
  <Paragraphs>186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Agency FB</vt:lpstr>
      <vt:lpstr>Trebuchet MS</vt:lpstr>
      <vt:lpstr>方正姚体</vt:lpstr>
      <vt:lpstr>方正姚体</vt:lpstr>
      <vt:lpstr>Segoe Print</vt:lpstr>
      <vt:lpstr>Open Sans</vt:lpstr>
      <vt:lpstr>微软雅黑 Light</vt:lpstr>
      <vt:lpstr>Calibri</vt:lpstr>
      <vt:lpstr>Arial Unicode MS</vt:lpstr>
      <vt:lpstr>Times New Roman</vt:lpstr>
      <vt:lpstr>Gill Sans</vt:lpstr>
      <vt:lpstr>Lato Light</vt:lpstr>
      <vt:lpstr>Bernard MT Condensed</vt:lpstr>
      <vt:lpstr>Calibri Light</vt:lpstr>
      <vt:lpstr>方正宋刻本秀楷简体</vt:lpstr>
      <vt:lpstr>方正中等线简体</vt:lpstr>
      <vt:lpstr>黑体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蓝色简洁述职报告</dc:title>
  <dc:creator>第一PPT</dc:creator>
  <cp:keywords>www.1ppt.com</cp:keywords>
  <dc:description>www.1ppt.com</dc:description>
  <cp:lastModifiedBy>　</cp:lastModifiedBy>
  <cp:revision>22</cp:revision>
  <dcterms:created xsi:type="dcterms:W3CDTF">2017-06-16T01:06:00Z</dcterms:created>
  <dcterms:modified xsi:type="dcterms:W3CDTF">2021-03-11T06:37:54Z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