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8"/>
  </p:notesMasterIdLst>
  <p:sldIdLst>
    <p:sldId id="323" r:id="rId4"/>
    <p:sldId id="263" r:id="rId5"/>
    <p:sldId id="264" r:id="rId6"/>
    <p:sldId id="270" r:id="rId7"/>
    <p:sldId id="324" r:id="rId9"/>
    <p:sldId id="322" r:id="rId10"/>
    <p:sldId id="325" r:id="rId11"/>
    <p:sldId id="326" r:id="rId12"/>
    <p:sldId id="269" r:id="rId13"/>
    <p:sldId id="331" r:id="rId14"/>
    <p:sldId id="332" r:id="rId15"/>
    <p:sldId id="327" r:id="rId16"/>
    <p:sldId id="275" r:id="rId17"/>
    <p:sldId id="333" r:id="rId18"/>
    <p:sldId id="334" r:id="rId19"/>
    <p:sldId id="335" r:id="rId20"/>
    <p:sldId id="336" r:id="rId21"/>
    <p:sldId id="337" r:id="rId22"/>
    <p:sldId id="338" r:id="rId23"/>
    <p:sldId id="328" r:id="rId24"/>
    <p:sldId id="278" r:id="rId25"/>
    <p:sldId id="340" r:id="rId26"/>
    <p:sldId id="339" r:id="rId27"/>
    <p:sldId id="329" r:id="rId28"/>
    <p:sldId id="277" r:id="rId29"/>
    <p:sldId id="342" r:id="rId30"/>
    <p:sldId id="343" r:id="rId31"/>
    <p:sldId id="344" r:id="rId32"/>
    <p:sldId id="345" r:id="rId33"/>
    <p:sldId id="346" r:id="rId34"/>
    <p:sldId id="351" r:id="rId35"/>
    <p:sldId id="347" r:id="rId36"/>
    <p:sldId id="348" r:id="rId37"/>
    <p:sldId id="349" r:id="rId38"/>
    <p:sldId id="350" r:id="rId39"/>
    <p:sldId id="320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>
        <p:scale>
          <a:sx n="90" d="100"/>
          <a:sy n="90" d="100"/>
        </p:scale>
        <p:origin x="-1356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034705" y="64377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39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png"/><Relationship Id="rId3" Type="http://schemas.openxmlformats.org/officeDocument/2006/relationships/image" Target="../media/image39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3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3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43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43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43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43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43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43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43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43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3" Type="http://schemas.openxmlformats.org/officeDocument/2006/relationships/hyperlink" Target="http://www.2ccc.cn/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1751" y="1857375"/>
            <a:ext cx="829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易移车系统</a:t>
            </a:r>
            <a:endParaRPr lang="zh-CN" altLang="en-US" sz="72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12670" y="3484321"/>
            <a:ext cx="5693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 smtClean="0">
                <a:solidFill>
                  <a:srgbClr val="21273E"/>
                </a:solidFill>
                <a:cs typeface="+mn-ea"/>
                <a:sym typeface="+mn-lt"/>
              </a:rPr>
              <a:t>-----------------</a:t>
            </a:r>
            <a:r>
              <a:rPr lang="zh-CN" altLang="en-US" sz="1400" dirty="0" smtClean="0">
                <a:solidFill>
                  <a:srgbClr val="21273E"/>
                </a:solidFill>
                <a:cs typeface="+mn-ea"/>
                <a:sym typeface="+mn-lt"/>
              </a:rPr>
              <a:t>一分钟创建自己的移车平台</a:t>
            </a:r>
            <a:endParaRPr lang="zh-CN" altLang="en-US" sz="1400" dirty="0">
              <a:solidFill>
                <a:srgbClr val="21273E"/>
              </a:soli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940861" y="4710223"/>
            <a:ext cx="2595662" cy="4979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ADCE4"/>
              </a:gs>
              <a:gs pos="65000">
                <a:srgbClr val="2C344B"/>
              </a:gs>
            </a:gsLst>
            <a:lin ang="5400000" scaled="1"/>
          </a:gra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厦门光镊科技有限公司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346" y="323868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2C344B"/>
                </a:solidFill>
                <a:cs typeface="+mn-ea"/>
                <a:sym typeface="+mn-lt"/>
              </a:rPr>
              <a:t>一键移车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489" y="1482966"/>
            <a:ext cx="10204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点击</a:t>
            </a:r>
            <a:r>
              <a:rPr lang="en-US" altLang="zh-CN" sz="1600" dirty="0" smtClean="0">
                <a:cs typeface="+mn-ea"/>
                <a:sym typeface="+mn-lt"/>
              </a:rPr>
              <a:t>【</a:t>
            </a:r>
            <a:r>
              <a:rPr lang="zh-CN" altLang="en-US" sz="1600" dirty="0" smtClean="0">
                <a:cs typeface="+mn-ea"/>
                <a:sym typeface="+mn-lt"/>
              </a:rPr>
              <a:t>我的移车码</a:t>
            </a:r>
            <a:r>
              <a:rPr lang="en-US" altLang="zh-CN" sz="1600" dirty="0" smtClean="0">
                <a:cs typeface="+mn-ea"/>
                <a:sym typeface="+mn-lt"/>
              </a:rPr>
              <a:t>】</a:t>
            </a:r>
            <a:r>
              <a:rPr lang="zh-CN" altLang="en-US" sz="1600" dirty="0" smtClean="0">
                <a:cs typeface="+mn-ea"/>
                <a:sym typeface="+mn-lt"/>
              </a:rPr>
              <a:t>，可以查看和修改移车码信息。并查看移车二维码，</a:t>
            </a:r>
            <a:r>
              <a:rPr lang="zh-CN" altLang="en-US" sz="1600" dirty="0" smtClean="0"/>
              <a:t>用</a:t>
            </a:r>
            <a:r>
              <a:rPr lang="zh-CN" altLang="en-US" sz="1600" dirty="0"/>
              <a:t>户可</a:t>
            </a:r>
            <a:r>
              <a:rPr lang="zh-CN" altLang="en-US" sz="1600" dirty="0" smtClean="0"/>
              <a:t>以保存</a:t>
            </a:r>
            <a:r>
              <a:rPr lang="zh-CN" altLang="en-US" sz="1600" dirty="0"/>
              <a:t>图片</a:t>
            </a:r>
            <a:r>
              <a:rPr lang="zh-CN" altLang="en-US" sz="1600" dirty="0" smtClean="0"/>
              <a:t>二</a:t>
            </a:r>
            <a:r>
              <a:rPr lang="zh-CN" altLang="en-US" sz="1600" dirty="0"/>
              <a:t>维码打印贴至车辆挡风玻璃上。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0870" y="20376"/>
            <a:ext cx="1002244" cy="106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992" y="959746"/>
            <a:ext cx="25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我的移车码</a:t>
            </a:r>
            <a:endParaRPr lang="zh-CN" alt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15" y="2313963"/>
            <a:ext cx="2064237" cy="41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箭头连接符 3"/>
          <p:cNvCxnSpPr/>
          <p:nvPr/>
        </p:nvCxnSpPr>
        <p:spPr>
          <a:xfrm flipV="1">
            <a:off x="4114800" y="3829051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44" y="2313962"/>
            <a:ext cx="2110171" cy="41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箭头连接符 16"/>
          <p:cNvCxnSpPr/>
          <p:nvPr/>
        </p:nvCxnSpPr>
        <p:spPr>
          <a:xfrm flipV="1">
            <a:off x="7019925" y="3829052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18" y="1898464"/>
            <a:ext cx="3759095" cy="47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347" y="498081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2C344B"/>
                </a:solidFill>
                <a:cs typeface="+mn-ea"/>
                <a:sym typeface="+mn-lt"/>
              </a:rPr>
              <a:t>一键移车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280" y="1700530"/>
            <a:ext cx="86385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点击</a:t>
            </a:r>
            <a:r>
              <a:rPr lang="en-US" altLang="zh-CN" sz="1600" dirty="0" smtClean="0">
                <a:cs typeface="+mn-ea"/>
                <a:sym typeface="+mn-lt"/>
              </a:rPr>
              <a:t>【</a:t>
            </a:r>
            <a:r>
              <a:rPr lang="zh-CN" altLang="en-US" sz="1600" dirty="0" smtClean="0">
                <a:cs typeface="+mn-ea"/>
                <a:sym typeface="+mn-lt"/>
              </a:rPr>
              <a:t>扫码移车</a:t>
            </a:r>
            <a:r>
              <a:rPr lang="en-US" altLang="zh-CN" sz="1600" dirty="0" smtClean="0">
                <a:cs typeface="+mn-ea"/>
                <a:sym typeface="+mn-lt"/>
              </a:rPr>
              <a:t>】</a:t>
            </a:r>
            <a:r>
              <a:rPr lang="zh-CN" altLang="en-US" sz="1600" dirty="0" smtClean="0">
                <a:cs typeface="+mn-ea"/>
                <a:sym typeface="+mn-lt"/>
              </a:rPr>
              <a:t>，扫描对方二维码，发送留言。车主收到移车提醒前往移车。</a:t>
            </a:r>
            <a:endParaRPr lang="en-US" altLang="zh-CN" sz="1600" dirty="0" smtClean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212192" y="176142"/>
            <a:ext cx="1002244" cy="106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314" y="1177394"/>
            <a:ext cx="25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扫码移车</a:t>
            </a:r>
            <a:endParaRPr lang="zh-CN" altLang="en-US" sz="2800" dirty="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4114800" y="3829051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019925" y="3829052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46" y="2162276"/>
            <a:ext cx="2047754" cy="414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44" y="2162276"/>
            <a:ext cx="2095330" cy="414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00" y="2162279"/>
            <a:ext cx="2038949" cy="414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59185" y="2988949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一键报修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5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86611"/>
              <a:ext cx="1256627" cy="10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1239" y="3784398"/>
            <a:ext cx="1700213" cy="2060575"/>
            <a:chOff x="1011238" y="3784397"/>
            <a:chExt cx="1700213" cy="2060575"/>
          </a:xfrm>
          <a:solidFill>
            <a:srgbClr val="063D54"/>
          </a:solidFill>
        </p:grpSpPr>
        <p:sp>
          <p:nvSpPr>
            <p:cNvPr id="10" name="Freeform 6"/>
            <p:cNvSpPr/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279527" y="4424161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10360" y="1723823"/>
            <a:ext cx="1700213" cy="2060575"/>
            <a:chOff x="3784963" y="1714297"/>
            <a:chExt cx="1700213" cy="2060575"/>
          </a:xfrm>
          <a:solidFill>
            <a:srgbClr val="063D54"/>
          </a:solidFill>
        </p:grpSpPr>
        <p:sp>
          <p:nvSpPr>
            <p:cNvPr id="13" name="Freeform 6"/>
            <p:cNvSpPr/>
            <p:nvPr/>
          </p:nvSpPr>
          <p:spPr bwMode="auto">
            <a:xfrm rot="10800000">
              <a:off x="4043725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 rot="10800000">
            <a:off x="3176208" y="1963536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44025" y="3790158"/>
            <a:ext cx="1700213" cy="2060575"/>
            <a:chOff x="6558688" y="3784397"/>
            <a:chExt cx="1700213" cy="2060575"/>
          </a:xfrm>
          <a:solidFill>
            <a:srgbClr val="063D54"/>
          </a:solidFill>
        </p:grpSpPr>
        <p:sp>
          <p:nvSpPr>
            <p:cNvPr id="20" name="Freeform 6"/>
            <p:cNvSpPr/>
            <p:nvPr/>
          </p:nvSpPr>
          <p:spPr bwMode="auto">
            <a:xfrm>
              <a:off x="685237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5300945" y="4444939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08043" y="1707949"/>
            <a:ext cx="1700213" cy="2060575"/>
            <a:chOff x="9332412" y="1714297"/>
            <a:chExt cx="1700213" cy="2060575"/>
          </a:xfrm>
          <a:solidFill>
            <a:srgbClr val="063D54"/>
          </a:solidFill>
        </p:grpSpPr>
        <p:sp>
          <p:nvSpPr>
            <p:cNvPr id="23" name="Freeform 6"/>
            <p:cNvSpPr/>
            <p:nvPr/>
          </p:nvSpPr>
          <p:spPr bwMode="auto">
            <a:xfrm rot="10800000">
              <a:off x="9591174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Oval 14"/>
          <p:cNvSpPr>
            <a:spLocks noChangeArrowheads="1"/>
          </p:cNvSpPr>
          <p:nvPr/>
        </p:nvSpPr>
        <p:spPr bwMode="auto">
          <a:xfrm rot="10800000">
            <a:off x="7169186" y="1901692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990601" y="3771900"/>
            <a:ext cx="10182225" cy="0"/>
          </a:xfrm>
          <a:custGeom>
            <a:avLst/>
            <a:gdLst>
              <a:gd name="connsiteX0" fmla="*/ 0 w 10182225"/>
              <a:gd name="connsiteY0" fmla="*/ 0 h 0"/>
              <a:gd name="connsiteX1" fmla="*/ 10182225 w 1018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00459" y="4820446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报修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19912" y="2339042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出价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44649" y="4656330"/>
            <a:ext cx="890516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选择商家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74863" y="2174926"/>
            <a:ext cx="1039705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受理和维修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910360" y="4062528"/>
            <a:ext cx="1839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修理厂和管理员发现新订单，发布维修建议和报价。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70526" y="2351564"/>
            <a:ext cx="1740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用户填写报修信息，发布订单。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44238" y="4015214"/>
            <a:ext cx="2509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被选择的商家点击受理，进行维修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802158" y="2341855"/>
            <a:ext cx="2591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维修完成后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用户对其提出评价。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4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一键报修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4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30257" y="3790158"/>
            <a:ext cx="1700213" cy="2060575"/>
            <a:chOff x="1011238" y="3784397"/>
            <a:chExt cx="1700213" cy="2060575"/>
          </a:xfrm>
          <a:solidFill>
            <a:srgbClr val="063D54"/>
          </a:solidFill>
        </p:grpSpPr>
        <p:sp>
          <p:nvSpPr>
            <p:cNvPr id="40" name="Freeform 6"/>
            <p:cNvSpPr/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gradFill>
              <a:gsLst>
                <a:gs pos="100000">
                  <a:srgbClr val="21273E"/>
                </a:gs>
                <a:gs pos="0">
                  <a:srgbClr val="2C344B"/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18478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9498297" y="4444940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652568" y="4820446"/>
            <a:ext cx="890516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评价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681102" y="1901692"/>
            <a:ext cx="2226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用户对报价和维修建议中选取最满意的解决方案，选择其商家。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568" y="428188"/>
            <a:ext cx="22955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" y="1200603"/>
            <a:ext cx="221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报修流程：</a:t>
            </a:r>
            <a:endParaRPr lang="zh-CN" altLang="en-US" sz="2800" b="1" dirty="0"/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347" y="498081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2C344B"/>
                </a:solidFill>
                <a:cs typeface="+mn-ea"/>
                <a:sym typeface="+mn-lt"/>
              </a:rPr>
              <a:t>一键报修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489" y="1700614"/>
            <a:ext cx="7411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用户点击</a:t>
            </a:r>
            <a:r>
              <a:rPr lang="en-US" altLang="zh-CN" sz="1600" dirty="0" smtClean="0">
                <a:cs typeface="+mn-ea"/>
                <a:sym typeface="+mn-lt"/>
              </a:rPr>
              <a:t>【</a:t>
            </a:r>
            <a:r>
              <a:rPr lang="zh-CN" altLang="en-US" sz="1600" dirty="0" smtClean="0">
                <a:cs typeface="+mn-ea"/>
                <a:sym typeface="+mn-lt"/>
              </a:rPr>
              <a:t>一键报修</a:t>
            </a:r>
            <a:r>
              <a:rPr lang="en-US" altLang="zh-CN" sz="1600" dirty="0" smtClean="0">
                <a:cs typeface="+mn-ea"/>
                <a:sym typeface="+mn-lt"/>
              </a:rPr>
              <a:t>】</a:t>
            </a:r>
            <a:r>
              <a:rPr lang="zh-CN" altLang="en-US" sz="1600" dirty="0" smtClean="0">
                <a:cs typeface="+mn-ea"/>
                <a:sym typeface="+mn-lt"/>
              </a:rPr>
              <a:t>，填写信息，发布订单。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212192" y="176142"/>
            <a:ext cx="1002244" cy="106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314" y="1177394"/>
            <a:ext cx="25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发布报修订单</a:t>
            </a:r>
            <a:endParaRPr lang="zh-CN" altLang="en-US" sz="2800" dirty="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5810250" y="3676651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9" y="2279678"/>
            <a:ext cx="2595561" cy="39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46" y="1700614"/>
            <a:ext cx="2359639" cy="489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347" y="284019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2C344B"/>
                </a:solidFill>
                <a:cs typeface="+mn-ea"/>
                <a:sym typeface="+mn-lt"/>
              </a:rPr>
              <a:t>一键报修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489" y="1448681"/>
            <a:ext cx="1051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600" dirty="0"/>
              <a:t>修理厂和管理员可</a:t>
            </a:r>
            <a:r>
              <a:rPr lang="zh-CN" altLang="zh-CN" sz="1600" dirty="0" smtClean="0"/>
              <a:t>在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订单管理</a:t>
            </a:r>
            <a:r>
              <a:rPr lang="en-US" altLang="zh-CN" sz="1600" dirty="0" smtClean="0"/>
              <a:t>】</a:t>
            </a:r>
            <a:r>
              <a:rPr lang="zh-CN" altLang="en-US" sz="1600" dirty="0" smtClean="0"/>
              <a:t>→</a:t>
            </a:r>
            <a:r>
              <a:rPr lang="zh-CN" altLang="zh-CN" sz="1600" dirty="0" smtClean="0"/>
              <a:t>【</a:t>
            </a:r>
            <a:r>
              <a:rPr lang="zh-CN" altLang="zh-CN" sz="1600" dirty="0"/>
              <a:t>报价中】对新订单提出解决方案，并报价。等待车主进行选择。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221011" y="-36245"/>
            <a:ext cx="1002244" cy="106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314" y="965007"/>
            <a:ext cx="25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修理厂报价</a:t>
            </a:r>
            <a:endParaRPr lang="zh-CN" altLang="en-US" sz="2800" dirty="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533775" y="3676647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39" y="2193952"/>
            <a:ext cx="2209799" cy="41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038475"/>
            <a:ext cx="3575196" cy="18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 flipV="1">
            <a:off x="7772400" y="3676648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2877580"/>
            <a:ext cx="3195638" cy="244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347" y="284019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2C344B"/>
                </a:solidFill>
                <a:cs typeface="+mn-ea"/>
                <a:sym typeface="+mn-lt"/>
              </a:rPr>
              <a:t>一键报修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489" y="1448681"/>
            <a:ext cx="1051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用户</a:t>
            </a:r>
            <a:r>
              <a:rPr lang="zh-CN" altLang="zh-CN" sz="1600" dirty="0" smtClean="0"/>
              <a:t>在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我的订单</a:t>
            </a:r>
            <a:r>
              <a:rPr lang="en-US" altLang="zh-CN" sz="1600" dirty="0" smtClean="0"/>
              <a:t>】</a:t>
            </a:r>
            <a:r>
              <a:rPr lang="zh-CN" altLang="en-US" sz="1600" dirty="0" smtClean="0"/>
              <a:t>→</a:t>
            </a:r>
            <a:r>
              <a:rPr lang="zh-CN" altLang="zh-CN" sz="1600" dirty="0" smtClean="0"/>
              <a:t>【</a:t>
            </a:r>
            <a:r>
              <a:rPr lang="zh-CN" altLang="en-US" sz="1600" dirty="0" smtClean="0"/>
              <a:t>未完成</a:t>
            </a:r>
            <a:r>
              <a:rPr lang="zh-CN" altLang="zh-CN" sz="1600" dirty="0" smtClean="0"/>
              <a:t>】</a:t>
            </a:r>
            <a:r>
              <a:rPr lang="zh-CN" altLang="en-US" sz="1600" dirty="0" smtClean="0"/>
              <a:t>中查看订单的</a:t>
            </a:r>
            <a:r>
              <a:rPr lang="zh-CN" altLang="zh-CN" sz="1600" dirty="0" smtClean="0"/>
              <a:t>解</a:t>
            </a:r>
            <a:r>
              <a:rPr lang="zh-CN" altLang="zh-CN" sz="1600" dirty="0"/>
              <a:t>决方</a:t>
            </a:r>
            <a:r>
              <a:rPr lang="zh-CN" altLang="zh-CN" sz="1600" dirty="0" smtClean="0"/>
              <a:t>案</a:t>
            </a:r>
            <a:r>
              <a:rPr lang="zh-CN" altLang="en-US" sz="1600" dirty="0" smtClean="0"/>
              <a:t>和</a:t>
            </a:r>
            <a:r>
              <a:rPr lang="zh-CN" altLang="zh-CN" sz="1600" dirty="0" smtClean="0"/>
              <a:t>报</a:t>
            </a:r>
            <a:r>
              <a:rPr lang="zh-CN" altLang="zh-CN" sz="1600" dirty="0"/>
              <a:t>价</a:t>
            </a:r>
            <a:r>
              <a:rPr lang="zh-CN" altLang="zh-CN" sz="1600" dirty="0" smtClean="0"/>
              <a:t>。</a:t>
            </a:r>
            <a:r>
              <a:rPr lang="zh-CN" altLang="en-US" sz="1600" dirty="0" smtClean="0"/>
              <a:t>选择最满意的报价</a:t>
            </a:r>
            <a:r>
              <a:rPr lang="zh-CN" altLang="zh-CN" sz="1600" dirty="0" smtClean="0"/>
              <a:t>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221011" y="-36245"/>
            <a:ext cx="1002244" cy="106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314" y="965007"/>
            <a:ext cx="25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用户选择商家</a:t>
            </a:r>
            <a:endParaRPr lang="zh-CN" altLang="en-US" sz="2800" dirty="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305176" y="3676646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035939" y="3676649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4" y="2028825"/>
            <a:ext cx="242545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2028825"/>
            <a:ext cx="214089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24" y="2020361"/>
            <a:ext cx="2169849" cy="442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 flipV="1">
            <a:off x="8817239" y="3676649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69" y="1996881"/>
            <a:ext cx="2102282" cy="437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347" y="284019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2C344B"/>
                </a:solidFill>
                <a:cs typeface="+mn-ea"/>
                <a:sym typeface="+mn-lt"/>
              </a:rPr>
              <a:t>一键报修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489" y="1448681"/>
            <a:ext cx="1051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600" dirty="0"/>
              <a:t>修理厂和管理员可</a:t>
            </a:r>
            <a:r>
              <a:rPr lang="zh-CN" altLang="zh-CN" sz="1600" dirty="0" smtClean="0"/>
              <a:t>在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订单管理</a:t>
            </a:r>
            <a:r>
              <a:rPr lang="en-US" altLang="zh-CN" sz="1600" dirty="0" smtClean="0"/>
              <a:t>】</a:t>
            </a:r>
            <a:r>
              <a:rPr lang="zh-CN" altLang="en-US" sz="1600" dirty="0" smtClean="0"/>
              <a:t>→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待维修</a:t>
            </a:r>
            <a:r>
              <a:rPr lang="en-US" altLang="zh-CN" sz="1600" dirty="0" smtClean="0"/>
              <a:t>】</a:t>
            </a:r>
            <a:r>
              <a:rPr lang="zh-CN" altLang="en-US" sz="1600" dirty="0" smtClean="0"/>
              <a:t>中点击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修完了</a:t>
            </a:r>
            <a:r>
              <a:rPr lang="en-US" altLang="zh-CN" sz="1600" dirty="0" smtClean="0"/>
              <a:t>】</a:t>
            </a:r>
            <a:r>
              <a:rPr lang="zh-CN" altLang="en-US" sz="1600" dirty="0" smtClean="0"/>
              <a:t>来完成维修</a:t>
            </a:r>
            <a:r>
              <a:rPr lang="zh-CN" altLang="zh-CN" sz="1600" dirty="0" smtClean="0"/>
              <a:t>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221011" y="-36245"/>
            <a:ext cx="1002244" cy="106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314" y="965007"/>
            <a:ext cx="25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修理厂维修</a:t>
            </a:r>
            <a:endParaRPr lang="zh-CN" altLang="en-US" sz="2800" dirty="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112295" y="3676646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2" y="2279678"/>
            <a:ext cx="2209799" cy="41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 flipV="1">
            <a:off x="7772400" y="3676648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97" y="2705642"/>
            <a:ext cx="3716227" cy="194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44" y="1957641"/>
            <a:ext cx="24145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347" y="284019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2C344B"/>
                </a:solidFill>
                <a:cs typeface="+mn-ea"/>
                <a:sym typeface="+mn-lt"/>
              </a:rPr>
              <a:t>一键报修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489" y="1448681"/>
            <a:ext cx="1051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600" dirty="0"/>
              <a:t>修理厂和管理员可</a:t>
            </a:r>
            <a:r>
              <a:rPr lang="zh-CN" altLang="zh-CN" sz="1600" dirty="0" smtClean="0"/>
              <a:t>在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订单管理</a:t>
            </a:r>
            <a:r>
              <a:rPr lang="en-US" altLang="zh-CN" sz="1600" dirty="0" smtClean="0"/>
              <a:t>】</a:t>
            </a:r>
            <a:r>
              <a:rPr lang="zh-CN" altLang="en-US" sz="1600" dirty="0" smtClean="0"/>
              <a:t>→</a:t>
            </a:r>
            <a:r>
              <a:rPr lang="zh-CN" altLang="zh-CN" sz="1600" dirty="0" smtClean="0"/>
              <a:t>【</a:t>
            </a:r>
            <a:r>
              <a:rPr lang="zh-CN" altLang="en-US" sz="1600" dirty="0" smtClean="0"/>
              <a:t>新报修</a:t>
            </a:r>
            <a:r>
              <a:rPr lang="zh-CN" altLang="zh-CN" sz="1600" dirty="0" smtClean="0"/>
              <a:t>】</a:t>
            </a:r>
            <a:r>
              <a:rPr lang="zh-CN" altLang="en-US" sz="1600" dirty="0" smtClean="0"/>
              <a:t>中</a:t>
            </a:r>
            <a:r>
              <a:rPr lang="zh-CN" altLang="zh-CN" sz="1600" dirty="0" smtClean="0"/>
              <a:t>对</a:t>
            </a:r>
            <a:r>
              <a:rPr lang="zh-CN" altLang="zh-CN" sz="1600" dirty="0"/>
              <a:t>新订</a:t>
            </a:r>
            <a:r>
              <a:rPr lang="zh-CN" altLang="zh-CN" sz="1600" dirty="0" smtClean="0"/>
              <a:t>单</a:t>
            </a:r>
            <a:r>
              <a:rPr lang="zh-CN" altLang="en-US" sz="1600" dirty="0" smtClean="0"/>
              <a:t>进行受理然后进行维修，于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待维修</a:t>
            </a:r>
            <a:r>
              <a:rPr lang="en-US" altLang="zh-CN" sz="1600" dirty="0" smtClean="0"/>
              <a:t>】</a:t>
            </a:r>
            <a:r>
              <a:rPr lang="zh-CN" altLang="en-US" sz="1600" dirty="0" smtClean="0"/>
              <a:t>中点击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修完了</a:t>
            </a:r>
            <a:r>
              <a:rPr lang="en-US" altLang="zh-CN" sz="1600" dirty="0" smtClean="0"/>
              <a:t>】</a:t>
            </a:r>
            <a:r>
              <a:rPr lang="zh-CN" altLang="en-US" sz="1600" dirty="0" smtClean="0"/>
              <a:t>来完成维修</a:t>
            </a:r>
            <a:r>
              <a:rPr lang="zh-CN" altLang="zh-CN" sz="1600" dirty="0" smtClean="0"/>
              <a:t>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221011" y="-36245"/>
            <a:ext cx="1002244" cy="106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314" y="965007"/>
            <a:ext cx="25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修理厂受理</a:t>
            </a:r>
            <a:endParaRPr lang="zh-CN" altLang="en-US" sz="2800" dirty="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000390" y="3685060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2" y="2279678"/>
            <a:ext cx="2209799" cy="41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 flipV="1">
            <a:off x="5891932" y="3676647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43" y="2098924"/>
            <a:ext cx="2536400" cy="418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74" y="3612353"/>
            <a:ext cx="450850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72" y="2582865"/>
            <a:ext cx="2389852" cy="23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57" y="2811179"/>
            <a:ext cx="2276943" cy="24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347" y="284019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2C344B"/>
                </a:solidFill>
                <a:cs typeface="+mn-ea"/>
                <a:sym typeface="+mn-lt"/>
              </a:rPr>
              <a:t>一键报修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489" y="1448681"/>
            <a:ext cx="1051666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600" dirty="0"/>
              <a:t>点</a:t>
            </a:r>
            <a:r>
              <a:rPr lang="zh-CN" altLang="zh-CN" sz="1600" dirty="0" smtClean="0"/>
              <a:t>击</a:t>
            </a:r>
            <a:r>
              <a:rPr lang="zh-CN" altLang="en-US" sz="1600" dirty="0" smtClean="0"/>
              <a:t>待确认的订单，</a:t>
            </a:r>
            <a:r>
              <a:rPr lang="zh-CN" altLang="zh-CN" sz="1600" dirty="0" smtClean="0"/>
              <a:t>【</a:t>
            </a:r>
            <a:r>
              <a:rPr lang="zh-CN" altLang="zh-CN" sz="1600" dirty="0"/>
              <a:t>我来评价】，评价维修商家，为其他用户做参</a:t>
            </a:r>
            <a:r>
              <a:rPr lang="zh-CN" altLang="zh-CN" sz="1600" dirty="0" smtClean="0"/>
              <a:t>考</a:t>
            </a:r>
            <a:r>
              <a:rPr lang="zh-CN" altLang="en-US" sz="1600" dirty="0" smtClean="0"/>
              <a:t>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221011" y="-36245"/>
            <a:ext cx="1002244" cy="106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314" y="965007"/>
            <a:ext cx="25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用户评价</a:t>
            </a:r>
            <a:endParaRPr lang="zh-CN" altLang="en-US" sz="2800" dirty="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000390" y="3685060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084813" y="3676647"/>
            <a:ext cx="385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74" y="3612352"/>
            <a:ext cx="450850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42" y="2732567"/>
            <a:ext cx="2386925" cy="25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12" y="1972165"/>
            <a:ext cx="2106576" cy="43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50" y="1972165"/>
            <a:ext cx="2272088" cy="461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3" y="2188726"/>
            <a:ext cx="2436967" cy="36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4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094337" y="1731143"/>
            <a:ext cx="3308851" cy="558512"/>
            <a:chOff x="7160548" y="2534162"/>
            <a:chExt cx="3308851" cy="558512"/>
          </a:xfrm>
        </p:grpSpPr>
        <p:grpSp>
          <p:nvGrpSpPr>
            <p:cNvPr id="9" name="组合 8"/>
            <p:cNvGrpSpPr/>
            <p:nvPr/>
          </p:nvGrpSpPr>
          <p:grpSpPr>
            <a:xfrm>
              <a:off x="7843210" y="2688777"/>
              <a:ext cx="2626189" cy="403897"/>
              <a:chOff x="7359451" y="2876391"/>
              <a:chExt cx="2626189" cy="40389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产品介绍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410178" y="3003289"/>
                <a:ext cx="157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01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57062" y="2499954"/>
            <a:ext cx="3308851" cy="545634"/>
            <a:chOff x="7160548" y="2534162"/>
            <a:chExt cx="3308851" cy="545634"/>
          </a:xfrm>
        </p:grpSpPr>
        <p:grpSp>
          <p:nvGrpSpPr>
            <p:cNvPr id="51" name="组合 50"/>
            <p:cNvGrpSpPr/>
            <p:nvPr/>
          </p:nvGrpSpPr>
          <p:grpSpPr>
            <a:xfrm>
              <a:off x="7261166" y="2688777"/>
              <a:ext cx="2526369" cy="391019"/>
              <a:chOff x="6777407" y="2876391"/>
              <a:chExt cx="2526369" cy="391019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8030617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登录注册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6777407" y="2990411"/>
                <a:ext cx="14733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02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124419" y="3239456"/>
            <a:ext cx="3308851" cy="667230"/>
            <a:chOff x="7160548" y="2534162"/>
            <a:chExt cx="3308851" cy="558512"/>
          </a:xfrm>
        </p:grpSpPr>
        <p:grpSp>
          <p:nvGrpSpPr>
            <p:cNvPr id="75" name="组合 74"/>
            <p:cNvGrpSpPr/>
            <p:nvPr/>
          </p:nvGrpSpPr>
          <p:grpSpPr>
            <a:xfrm>
              <a:off x="7843210" y="2688777"/>
              <a:ext cx="2626189" cy="403897"/>
              <a:chOff x="7359451" y="2876391"/>
              <a:chExt cx="2626189" cy="403897"/>
            </a:xfrm>
          </p:grpSpPr>
          <p:sp>
            <p:nvSpPr>
              <p:cNvPr id="78" name="文本框 77"/>
              <p:cNvSpPr txBox="1"/>
              <p:nvPr/>
            </p:nvSpPr>
            <p:spPr>
              <a:xfrm>
                <a:off x="7359451" y="2876391"/>
                <a:ext cx="1273159" cy="30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一键移车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8410178" y="3003289"/>
                <a:ext cx="157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76" name="圆角矩形 75"/>
            <p:cNvSpPr/>
            <p:nvPr/>
          </p:nvSpPr>
          <p:spPr>
            <a:xfrm>
              <a:off x="7160548" y="2608598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03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931645" y="4059785"/>
            <a:ext cx="3308851" cy="545634"/>
            <a:chOff x="7160548" y="2534162"/>
            <a:chExt cx="3308851" cy="545634"/>
          </a:xfrm>
        </p:grpSpPr>
        <p:grpSp>
          <p:nvGrpSpPr>
            <p:cNvPr id="81" name="组合 80"/>
            <p:cNvGrpSpPr/>
            <p:nvPr/>
          </p:nvGrpSpPr>
          <p:grpSpPr>
            <a:xfrm>
              <a:off x="7261166" y="2688777"/>
              <a:ext cx="2526369" cy="391019"/>
              <a:chOff x="6777407" y="2876391"/>
              <a:chExt cx="2526369" cy="391019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8030617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一键报修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6777407" y="2990411"/>
                <a:ext cx="14733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2" name="圆角矩形 8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04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155900" y="4680393"/>
            <a:ext cx="3308851" cy="558512"/>
            <a:chOff x="7160548" y="2534162"/>
            <a:chExt cx="3308851" cy="558512"/>
          </a:xfrm>
        </p:grpSpPr>
        <p:grpSp>
          <p:nvGrpSpPr>
            <p:cNvPr id="87" name="组合 86"/>
            <p:cNvGrpSpPr/>
            <p:nvPr/>
          </p:nvGrpSpPr>
          <p:grpSpPr>
            <a:xfrm>
              <a:off x="7843210" y="2688777"/>
              <a:ext cx="2526369" cy="403897"/>
              <a:chOff x="7359451" y="2876391"/>
              <a:chExt cx="2526369" cy="403897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7359451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后台操作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8410178" y="3003289"/>
                <a:ext cx="14756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8" name="圆角矩形 8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05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984893" y="5444174"/>
            <a:ext cx="3308851" cy="545634"/>
            <a:chOff x="7160548" y="2534162"/>
            <a:chExt cx="3308851" cy="545634"/>
          </a:xfrm>
        </p:grpSpPr>
        <p:grpSp>
          <p:nvGrpSpPr>
            <p:cNvPr id="40" name="组合 39"/>
            <p:cNvGrpSpPr/>
            <p:nvPr/>
          </p:nvGrpSpPr>
          <p:grpSpPr>
            <a:xfrm>
              <a:off x="7261166" y="2688777"/>
              <a:ext cx="2526369" cy="391019"/>
              <a:chOff x="6777407" y="2876391"/>
              <a:chExt cx="2526369" cy="391019"/>
            </a:xfrm>
          </p:grpSpPr>
          <p:sp>
            <p:nvSpPr>
              <p:cNvPr id="43" name="文本框 83"/>
              <p:cNvSpPr txBox="1"/>
              <p:nvPr/>
            </p:nvSpPr>
            <p:spPr>
              <a:xfrm>
                <a:off x="8030617" y="2876391"/>
                <a:ext cx="1273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管理中心</a:t>
                </a:r>
                <a:endPara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4" name="文本框 84"/>
              <p:cNvSpPr txBox="1"/>
              <p:nvPr/>
            </p:nvSpPr>
            <p:spPr>
              <a:xfrm>
                <a:off x="6777407" y="2990411"/>
                <a:ext cx="14733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 smtClean="0">
                    <a:solidFill>
                      <a:srgbClr val="2C344B"/>
                    </a:solidFill>
                    <a:effectLst>
                      <a:outerShdw blurRad="38100" dist="38100" dir="2700000" algn="tl">
                        <a:srgbClr val="000000">
                          <a:alpha val="30000"/>
                        </a:srgbClr>
                      </a:outerShdw>
                    </a:effectLst>
                    <a:cs typeface="+mn-ea"/>
                    <a:sym typeface="+mn-lt"/>
                  </a:rPr>
                  <a:t>BUSINESS PLAN</a:t>
                </a:r>
                <a:endParaRPr lang="zh-CN" altLang="en-US" sz="1200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1" name="圆角矩形 40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smtClean="0">
                  <a:cs typeface="+mn-ea"/>
                  <a:sym typeface="+mn-lt"/>
                </a:rPr>
                <a:t>06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9" y="1115935"/>
            <a:ext cx="429260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59185" y="2988949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后台操作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5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86611"/>
              <a:ext cx="1256627" cy="10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05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658433" y="1250570"/>
            <a:ext cx="688368" cy="688368"/>
            <a:chOff x="1689792" y="1835675"/>
            <a:chExt cx="688368" cy="688368"/>
          </a:xfrm>
        </p:grpSpPr>
        <p:grpSp>
          <p:nvGrpSpPr>
            <p:cNvPr id="14" name="组合 1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GrpSpPr/>
            <p:nvPr/>
          </p:nvGrpSpPr>
          <p:grpSpPr>
            <a:xfrm>
              <a:off x="1689792" y="1835675"/>
              <a:ext cx="688368" cy="688368"/>
              <a:chOff x="7242071" y="1820434"/>
              <a:chExt cx="688368" cy="688368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7242071" y="1820434"/>
                <a:ext cx="688368" cy="688368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ln>
              <a:effectLst>
                <a:outerShdw blurRad="63500" sx="103000" sy="103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286625" y="1866019"/>
                <a:ext cx="608738" cy="608738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  <a:lin ang="5400000" scaled="1"/>
              </a:gradFill>
              <a:ln w="28575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GrpSpPr/>
            <p:nvPr/>
          </p:nvGrpSpPr>
          <p:grpSpPr>
            <a:xfrm>
              <a:off x="1858111" y="1998513"/>
              <a:ext cx="369488" cy="372593"/>
              <a:chOff x="5216526" y="1358901"/>
              <a:chExt cx="566738" cy="571500"/>
            </a:xfrm>
            <a:solidFill>
              <a:schemeClr val="bg1"/>
            </a:solidFill>
          </p:grpSpPr>
          <p:sp>
            <p:nvSpPr>
              <p:cNvPr id="45" name="Freeform 78"/>
              <p:cNvSpPr/>
              <p:nvPr/>
            </p:nvSpPr>
            <p:spPr bwMode="auto">
              <a:xfrm>
                <a:off x="5416551" y="1562101"/>
                <a:ext cx="366713" cy="368300"/>
              </a:xfrm>
              <a:custGeom>
                <a:avLst/>
                <a:gdLst>
                  <a:gd name="T0" fmla="*/ 27 w 97"/>
                  <a:gd name="T1" fmla="*/ 26 h 98"/>
                  <a:gd name="T2" fmla="*/ 26 w 97"/>
                  <a:gd name="T3" fmla="*/ 27 h 98"/>
                  <a:gd name="T4" fmla="*/ 0 w 97"/>
                  <a:gd name="T5" fmla="*/ 90 h 98"/>
                  <a:gd name="T6" fmla="*/ 0 w 97"/>
                  <a:gd name="T7" fmla="*/ 91 h 98"/>
                  <a:gd name="T8" fmla="*/ 1 w 97"/>
                  <a:gd name="T9" fmla="*/ 93 h 98"/>
                  <a:gd name="T10" fmla="*/ 53 w 97"/>
                  <a:gd name="T11" fmla="*/ 89 h 98"/>
                  <a:gd name="T12" fmla="*/ 89 w 97"/>
                  <a:gd name="T13" fmla="*/ 51 h 98"/>
                  <a:gd name="T14" fmla="*/ 92 w 97"/>
                  <a:gd name="T15" fmla="*/ 2 h 98"/>
                  <a:gd name="T16" fmla="*/ 91 w 97"/>
                  <a:gd name="T17" fmla="*/ 1 h 98"/>
                  <a:gd name="T18" fmla="*/ 89 w 97"/>
                  <a:gd name="T19" fmla="*/ 1 h 98"/>
                  <a:gd name="T20" fmla="*/ 27 w 97"/>
                  <a:gd name="T21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98">
                    <a:moveTo>
                      <a:pt x="27" y="26"/>
                    </a:moveTo>
                    <a:cubicBezTo>
                      <a:pt x="26" y="26"/>
                      <a:pt x="26" y="27"/>
                      <a:pt x="26" y="27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1"/>
                      <a:pt x="0" y="91"/>
                    </a:cubicBezTo>
                    <a:cubicBezTo>
                      <a:pt x="0" y="92"/>
                      <a:pt x="1" y="92"/>
                      <a:pt x="1" y="93"/>
                    </a:cubicBezTo>
                    <a:cubicBezTo>
                      <a:pt x="19" y="98"/>
                      <a:pt x="37" y="96"/>
                      <a:pt x="53" y="89"/>
                    </a:cubicBezTo>
                    <a:cubicBezTo>
                      <a:pt x="70" y="81"/>
                      <a:pt x="82" y="67"/>
                      <a:pt x="89" y="51"/>
                    </a:cubicBezTo>
                    <a:cubicBezTo>
                      <a:pt x="96" y="35"/>
                      <a:pt x="97" y="18"/>
                      <a:pt x="92" y="2"/>
                    </a:cubicBezTo>
                    <a:cubicBezTo>
                      <a:pt x="92" y="2"/>
                      <a:pt x="92" y="1"/>
                      <a:pt x="91" y="1"/>
                    </a:cubicBezTo>
                    <a:cubicBezTo>
                      <a:pt x="90" y="0"/>
                      <a:pt x="90" y="0"/>
                      <a:pt x="89" y="1"/>
                    </a:cubicBezTo>
                    <a:lnTo>
                      <a:pt x="27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9"/>
              <p:cNvSpPr>
                <a:spLocks noEditPoints="1"/>
              </p:cNvSpPr>
              <p:nvPr/>
            </p:nvSpPr>
            <p:spPr bwMode="auto">
              <a:xfrm>
                <a:off x="5359401" y="1358901"/>
                <a:ext cx="385763" cy="263525"/>
              </a:xfrm>
              <a:custGeom>
                <a:avLst/>
                <a:gdLst>
                  <a:gd name="T0" fmla="*/ 41 w 102"/>
                  <a:gd name="T1" fmla="*/ 69 h 70"/>
                  <a:gd name="T2" fmla="*/ 100 w 102"/>
                  <a:gd name="T3" fmla="*/ 45 h 70"/>
                  <a:gd name="T4" fmla="*/ 101 w 102"/>
                  <a:gd name="T5" fmla="*/ 43 h 70"/>
                  <a:gd name="T6" fmla="*/ 101 w 102"/>
                  <a:gd name="T7" fmla="*/ 42 h 70"/>
                  <a:gd name="T8" fmla="*/ 65 w 102"/>
                  <a:gd name="T9" fmla="*/ 9 h 70"/>
                  <a:gd name="T10" fmla="*/ 1 w 102"/>
                  <a:gd name="T11" fmla="*/ 13 h 70"/>
                  <a:gd name="T12" fmla="*/ 0 w 102"/>
                  <a:gd name="T13" fmla="*/ 14 h 70"/>
                  <a:gd name="T14" fmla="*/ 0 w 102"/>
                  <a:gd name="T15" fmla="*/ 14 h 70"/>
                  <a:gd name="T16" fmla="*/ 0 w 102"/>
                  <a:gd name="T17" fmla="*/ 16 h 70"/>
                  <a:gd name="T18" fmla="*/ 38 w 102"/>
                  <a:gd name="T19" fmla="*/ 68 h 70"/>
                  <a:gd name="T20" fmla="*/ 41 w 102"/>
                  <a:gd name="T21" fmla="*/ 69 h 70"/>
                  <a:gd name="T22" fmla="*/ 43 w 102"/>
                  <a:gd name="T23" fmla="*/ 56 h 70"/>
                  <a:gd name="T24" fmla="*/ 16 w 102"/>
                  <a:gd name="T25" fmla="*/ 19 h 70"/>
                  <a:gd name="T26" fmla="*/ 32 w 102"/>
                  <a:gd name="T27" fmla="*/ 15 h 70"/>
                  <a:gd name="T28" fmla="*/ 61 w 102"/>
                  <a:gd name="T29" fmla="*/ 20 h 70"/>
                  <a:gd name="T30" fmla="*/ 79 w 102"/>
                  <a:gd name="T31" fmla="*/ 31 h 70"/>
                  <a:gd name="T32" fmla="*/ 85 w 102"/>
                  <a:gd name="T33" fmla="*/ 38 h 70"/>
                  <a:gd name="T34" fmla="*/ 43 w 102"/>
                  <a:gd name="T35" fmla="*/ 56 h 70"/>
                  <a:gd name="T36" fmla="*/ 43 w 102"/>
                  <a:gd name="T37" fmla="*/ 56 h 70"/>
                  <a:gd name="T38" fmla="*/ 43 w 102"/>
                  <a:gd name="T39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70">
                    <a:moveTo>
                      <a:pt x="41" y="69"/>
                    </a:moveTo>
                    <a:cubicBezTo>
                      <a:pt x="100" y="45"/>
                      <a:pt x="100" y="45"/>
                      <a:pt x="100" y="45"/>
                    </a:cubicBezTo>
                    <a:cubicBezTo>
                      <a:pt x="101" y="44"/>
                      <a:pt x="101" y="44"/>
                      <a:pt x="101" y="43"/>
                    </a:cubicBezTo>
                    <a:cubicBezTo>
                      <a:pt x="102" y="43"/>
                      <a:pt x="102" y="42"/>
                      <a:pt x="101" y="42"/>
                    </a:cubicBezTo>
                    <a:cubicBezTo>
                      <a:pt x="93" y="27"/>
                      <a:pt x="81" y="15"/>
                      <a:pt x="65" y="9"/>
                    </a:cubicBezTo>
                    <a:cubicBezTo>
                      <a:pt x="44" y="0"/>
                      <a:pt x="21" y="2"/>
                      <a:pt x="1" y="13"/>
                    </a:cubicBezTo>
                    <a:cubicBezTo>
                      <a:pt x="1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9"/>
                      <a:pt x="40" y="70"/>
                      <a:pt x="41" y="69"/>
                    </a:cubicBezTo>
                    <a:close/>
                    <a:moveTo>
                      <a:pt x="43" y="56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22" y="17"/>
                      <a:pt x="27" y="16"/>
                      <a:pt x="32" y="15"/>
                    </a:cubicBezTo>
                    <a:cubicBezTo>
                      <a:pt x="42" y="14"/>
                      <a:pt x="52" y="16"/>
                      <a:pt x="61" y="20"/>
                    </a:cubicBezTo>
                    <a:cubicBezTo>
                      <a:pt x="67" y="23"/>
                      <a:pt x="74" y="26"/>
                      <a:pt x="79" y="31"/>
                    </a:cubicBezTo>
                    <a:cubicBezTo>
                      <a:pt x="81" y="34"/>
                      <a:pt x="83" y="36"/>
                      <a:pt x="85" y="38"/>
                    </a:cubicBezTo>
                    <a:lnTo>
                      <a:pt x="43" y="56"/>
                    </a:lnTo>
                    <a:close/>
                    <a:moveTo>
                      <a:pt x="43" y="56"/>
                    </a:moveTo>
                    <a:cubicBezTo>
                      <a:pt x="43" y="56"/>
                      <a:pt x="43" y="56"/>
                      <a:pt x="43" y="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80"/>
              <p:cNvSpPr>
                <a:spLocks noEditPoints="1"/>
              </p:cNvSpPr>
              <p:nvPr/>
            </p:nvSpPr>
            <p:spPr bwMode="auto">
              <a:xfrm>
                <a:off x="5216526" y="1438276"/>
                <a:ext cx="260350" cy="450850"/>
              </a:xfrm>
              <a:custGeom>
                <a:avLst/>
                <a:gdLst>
                  <a:gd name="T0" fmla="*/ 43 w 69"/>
                  <a:gd name="T1" fmla="*/ 118 h 120"/>
                  <a:gd name="T2" fmla="*/ 68 w 69"/>
                  <a:gd name="T3" fmla="*/ 57 h 120"/>
                  <a:gd name="T4" fmla="*/ 68 w 69"/>
                  <a:gd name="T5" fmla="*/ 55 h 120"/>
                  <a:gd name="T6" fmla="*/ 29 w 69"/>
                  <a:gd name="T7" fmla="*/ 1 h 120"/>
                  <a:gd name="T8" fmla="*/ 28 w 69"/>
                  <a:gd name="T9" fmla="*/ 0 h 120"/>
                  <a:gd name="T10" fmla="*/ 26 w 69"/>
                  <a:gd name="T11" fmla="*/ 1 h 120"/>
                  <a:gd name="T12" fmla="*/ 8 w 69"/>
                  <a:gd name="T13" fmla="*/ 27 h 120"/>
                  <a:gd name="T14" fmla="*/ 6 w 69"/>
                  <a:gd name="T15" fmla="*/ 80 h 120"/>
                  <a:gd name="T16" fmla="*/ 40 w 69"/>
                  <a:gd name="T17" fmla="*/ 119 h 120"/>
                  <a:gd name="T18" fmla="*/ 42 w 69"/>
                  <a:gd name="T19" fmla="*/ 120 h 120"/>
                  <a:gd name="T20" fmla="*/ 43 w 69"/>
                  <a:gd name="T21" fmla="*/ 118 h 120"/>
                  <a:gd name="T22" fmla="*/ 43 w 69"/>
                  <a:gd name="T23" fmla="*/ 118 h 120"/>
                  <a:gd name="T24" fmla="*/ 43 w 69"/>
                  <a:gd name="T25" fmla="*/ 11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120">
                    <a:moveTo>
                      <a:pt x="43" y="118"/>
                    </a:moveTo>
                    <a:cubicBezTo>
                      <a:pt x="68" y="57"/>
                      <a:pt x="68" y="57"/>
                      <a:pt x="68" y="57"/>
                    </a:cubicBezTo>
                    <a:cubicBezTo>
                      <a:pt x="69" y="57"/>
                      <a:pt x="69" y="56"/>
                      <a:pt x="68" y="5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8" y="0"/>
                    </a:cubicBezTo>
                    <a:cubicBezTo>
                      <a:pt x="27" y="0"/>
                      <a:pt x="27" y="1"/>
                      <a:pt x="26" y="1"/>
                    </a:cubicBezTo>
                    <a:cubicBezTo>
                      <a:pt x="18" y="8"/>
                      <a:pt x="12" y="17"/>
                      <a:pt x="8" y="27"/>
                    </a:cubicBezTo>
                    <a:cubicBezTo>
                      <a:pt x="1" y="44"/>
                      <a:pt x="0" y="63"/>
                      <a:pt x="6" y="80"/>
                    </a:cubicBezTo>
                    <a:cubicBezTo>
                      <a:pt x="12" y="97"/>
                      <a:pt x="24" y="111"/>
                      <a:pt x="40" y="119"/>
                    </a:cubicBezTo>
                    <a:cubicBezTo>
                      <a:pt x="40" y="120"/>
                      <a:pt x="41" y="120"/>
                      <a:pt x="42" y="120"/>
                    </a:cubicBezTo>
                    <a:cubicBezTo>
                      <a:pt x="42" y="119"/>
                      <a:pt x="43" y="119"/>
                      <a:pt x="43" y="118"/>
                    </a:cubicBezTo>
                    <a:close/>
                    <a:moveTo>
                      <a:pt x="43" y="118"/>
                    </a:moveTo>
                    <a:cubicBezTo>
                      <a:pt x="43" y="118"/>
                      <a:pt x="43" y="118"/>
                      <a:pt x="43" y="1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7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后台操作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58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633902" y="1296155"/>
            <a:ext cx="1356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cs typeface="+mn-ea"/>
                <a:sym typeface="+mn-lt"/>
              </a:rPr>
              <a:t>用户列表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88130" y="1666914"/>
            <a:ext cx="9033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管理员（除管理员外其余人无权限）点击【用户列表】，查看各个分类的用户信息，并进行搜索、修改和删除操作。</a:t>
            </a:r>
            <a:endParaRPr lang="zh-CN" alt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93" y="429276"/>
            <a:ext cx="2581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40" y="2536120"/>
            <a:ext cx="9441712" cy="324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605271" y="1281506"/>
            <a:ext cx="688368" cy="688368"/>
            <a:chOff x="1689792" y="3503711"/>
            <a:chExt cx="688368" cy="688368"/>
          </a:xfrm>
        </p:grpSpPr>
        <p:grpSp>
          <p:nvGrpSpPr>
            <p:cNvPr id="21" name="组合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GrpSpPr/>
            <p:nvPr/>
          </p:nvGrpSpPr>
          <p:grpSpPr>
            <a:xfrm>
              <a:off x="1689792" y="3503711"/>
              <a:ext cx="688368" cy="688368"/>
              <a:chOff x="7242071" y="3488471"/>
              <a:chExt cx="688368" cy="68836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242071" y="3488471"/>
                <a:ext cx="688368" cy="688368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</a:ln>
              <a:effectLst>
                <a:outerShdw blurRad="63500" sx="103000" sy="1030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286625" y="3534056"/>
                <a:ext cx="608738" cy="608738"/>
              </a:xfrm>
              <a:prstGeom prst="ellipse">
                <a:avLst/>
              </a:prstGeom>
              <a:gradFill>
                <a:gsLst>
                  <a:gs pos="0">
                    <a:srgbClr val="2C344B"/>
                  </a:gs>
                  <a:gs pos="100000">
                    <a:srgbClr val="21273E"/>
                  </a:gs>
                </a:gsLst>
              </a:gradFill>
              <a:ln w="28575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GrpSpPr/>
            <p:nvPr/>
          </p:nvGrpSpPr>
          <p:grpSpPr>
            <a:xfrm>
              <a:off x="1815159" y="3654933"/>
              <a:ext cx="425379" cy="404679"/>
              <a:chOff x="6323014" y="4870451"/>
              <a:chExt cx="652463" cy="620713"/>
            </a:xfrm>
            <a:solidFill>
              <a:schemeClr val="bg1"/>
            </a:solidFill>
          </p:grpSpPr>
          <p:sp>
            <p:nvSpPr>
              <p:cNvPr id="49" name="Freeform 81"/>
              <p:cNvSpPr/>
              <p:nvPr/>
            </p:nvSpPr>
            <p:spPr bwMode="auto">
              <a:xfrm>
                <a:off x="6789739" y="4870451"/>
                <a:ext cx="185738" cy="185738"/>
              </a:xfrm>
              <a:custGeom>
                <a:avLst/>
                <a:gdLst>
                  <a:gd name="T0" fmla="*/ 38 w 49"/>
                  <a:gd name="T1" fmla="*/ 11 h 49"/>
                  <a:gd name="T2" fmla="*/ 3 w 49"/>
                  <a:gd name="T3" fmla="*/ 7 h 49"/>
                  <a:gd name="T4" fmla="*/ 2 w 49"/>
                  <a:gd name="T5" fmla="*/ 15 h 49"/>
                  <a:gd name="T6" fmla="*/ 34 w 49"/>
                  <a:gd name="T7" fmla="*/ 47 h 49"/>
                  <a:gd name="T8" fmla="*/ 42 w 49"/>
                  <a:gd name="T9" fmla="*/ 46 h 49"/>
                  <a:gd name="T10" fmla="*/ 38 w 49"/>
                  <a:gd name="T1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38" y="11"/>
                    </a:moveTo>
                    <a:cubicBezTo>
                      <a:pt x="28" y="2"/>
                      <a:pt x="14" y="0"/>
                      <a:pt x="3" y="7"/>
                    </a:cubicBezTo>
                    <a:cubicBezTo>
                      <a:pt x="0" y="9"/>
                      <a:pt x="0" y="13"/>
                      <a:pt x="2" y="15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6" y="49"/>
                      <a:pt x="40" y="49"/>
                      <a:pt x="42" y="46"/>
                    </a:cubicBezTo>
                    <a:cubicBezTo>
                      <a:pt x="49" y="35"/>
                      <a:pt x="47" y="21"/>
                      <a:pt x="3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82"/>
              <p:cNvSpPr>
                <a:spLocks noEditPoints="1"/>
              </p:cNvSpPr>
              <p:nvPr/>
            </p:nvSpPr>
            <p:spPr bwMode="auto">
              <a:xfrm>
                <a:off x="6364289" y="4924426"/>
                <a:ext cx="554038" cy="566738"/>
              </a:xfrm>
              <a:custGeom>
                <a:avLst/>
                <a:gdLst>
                  <a:gd name="T0" fmla="*/ 134 w 147"/>
                  <a:gd name="T1" fmla="*/ 115 h 151"/>
                  <a:gd name="T2" fmla="*/ 147 w 147"/>
                  <a:gd name="T3" fmla="*/ 72 h 151"/>
                  <a:gd name="T4" fmla="*/ 75 w 147"/>
                  <a:gd name="T5" fmla="*/ 0 h 151"/>
                  <a:gd name="T6" fmla="*/ 74 w 147"/>
                  <a:gd name="T7" fmla="*/ 0 h 151"/>
                  <a:gd name="T8" fmla="*/ 3 w 147"/>
                  <a:gd name="T9" fmla="*/ 72 h 151"/>
                  <a:gd name="T10" fmla="*/ 15 w 147"/>
                  <a:gd name="T11" fmla="*/ 112 h 151"/>
                  <a:gd name="T12" fmla="*/ 2 w 147"/>
                  <a:gd name="T13" fmla="*/ 137 h 151"/>
                  <a:gd name="T14" fmla="*/ 6 w 147"/>
                  <a:gd name="T15" fmla="*/ 150 h 151"/>
                  <a:gd name="T16" fmla="*/ 11 w 147"/>
                  <a:gd name="T17" fmla="*/ 151 h 151"/>
                  <a:gd name="T18" fmla="*/ 20 w 147"/>
                  <a:gd name="T19" fmla="*/ 146 h 151"/>
                  <a:gd name="T20" fmla="*/ 29 w 147"/>
                  <a:gd name="T21" fmla="*/ 128 h 151"/>
                  <a:gd name="T22" fmla="*/ 74 w 147"/>
                  <a:gd name="T23" fmla="*/ 145 h 151"/>
                  <a:gd name="T24" fmla="*/ 75 w 147"/>
                  <a:gd name="T25" fmla="*/ 145 h 151"/>
                  <a:gd name="T26" fmla="*/ 119 w 147"/>
                  <a:gd name="T27" fmla="*/ 129 h 151"/>
                  <a:gd name="T28" fmla="*/ 127 w 147"/>
                  <a:gd name="T29" fmla="*/ 146 h 151"/>
                  <a:gd name="T30" fmla="*/ 136 w 147"/>
                  <a:gd name="T31" fmla="*/ 151 h 151"/>
                  <a:gd name="T32" fmla="*/ 141 w 147"/>
                  <a:gd name="T33" fmla="*/ 150 h 151"/>
                  <a:gd name="T34" fmla="*/ 145 w 147"/>
                  <a:gd name="T35" fmla="*/ 137 h 151"/>
                  <a:gd name="T36" fmla="*/ 134 w 147"/>
                  <a:gd name="T37" fmla="*/ 115 h 151"/>
                  <a:gd name="T38" fmla="*/ 75 w 147"/>
                  <a:gd name="T39" fmla="*/ 125 h 151"/>
                  <a:gd name="T40" fmla="*/ 74 w 147"/>
                  <a:gd name="T41" fmla="*/ 125 h 151"/>
                  <a:gd name="T42" fmla="*/ 22 w 147"/>
                  <a:gd name="T43" fmla="*/ 72 h 151"/>
                  <a:gd name="T44" fmla="*/ 74 w 147"/>
                  <a:gd name="T45" fmla="*/ 20 h 151"/>
                  <a:gd name="T46" fmla="*/ 75 w 147"/>
                  <a:gd name="T47" fmla="*/ 19 h 151"/>
                  <a:gd name="T48" fmla="*/ 128 w 147"/>
                  <a:gd name="T49" fmla="*/ 72 h 151"/>
                  <a:gd name="T50" fmla="*/ 75 w 147"/>
                  <a:gd name="T51" fmla="*/ 12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7" h="151">
                    <a:moveTo>
                      <a:pt x="134" y="115"/>
                    </a:moveTo>
                    <a:cubicBezTo>
                      <a:pt x="142" y="103"/>
                      <a:pt x="147" y="88"/>
                      <a:pt x="147" y="72"/>
                    </a:cubicBezTo>
                    <a:cubicBezTo>
                      <a:pt x="147" y="32"/>
                      <a:pt x="115" y="0"/>
                      <a:pt x="75" y="0"/>
                    </a:cubicBezTo>
                    <a:cubicBezTo>
                      <a:pt x="75" y="0"/>
                      <a:pt x="74" y="0"/>
                      <a:pt x="74" y="0"/>
                    </a:cubicBezTo>
                    <a:cubicBezTo>
                      <a:pt x="35" y="0"/>
                      <a:pt x="3" y="33"/>
                      <a:pt x="3" y="72"/>
                    </a:cubicBezTo>
                    <a:cubicBezTo>
                      <a:pt x="3" y="87"/>
                      <a:pt x="7" y="101"/>
                      <a:pt x="15" y="112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0" y="142"/>
                      <a:pt x="2" y="148"/>
                      <a:pt x="6" y="150"/>
                    </a:cubicBezTo>
                    <a:cubicBezTo>
                      <a:pt x="8" y="151"/>
                      <a:pt x="9" y="151"/>
                      <a:pt x="11" y="151"/>
                    </a:cubicBezTo>
                    <a:cubicBezTo>
                      <a:pt x="14" y="151"/>
                      <a:pt x="18" y="149"/>
                      <a:pt x="20" y="146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1" y="138"/>
                      <a:pt x="57" y="145"/>
                      <a:pt x="74" y="145"/>
                    </a:cubicBezTo>
                    <a:cubicBezTo>
                      <a:pt x="74" y="145"/>
                      <a:pt x="75" y="145"/>
                      <a:pt x="75" y="145"/>
                    </a:cubicBezTo>
                    <a:cubicBezTo>
                      <a:pt x="92" y="145"/>
                      <a:pt x="107" y="139"/>
                      <a:pt x="119" y="129"/>
                    </a:cubicBezTo>
                    <a:cubicBezTo>
                      <a:pt x="127" y="146"/>
                      <a:pt x="127" y="146"/>
                      <a:pt x="127" y="146"/>
                    </a:cubicBezTo>
                    <a:cubicBezTo>
                      <a:pt x="129" y="149"/>
                      <a:pt x="133" y="151"/>
                      <a:pt x="136" y="151"/>
                    </a:cubicBezTo>
                    <a:cubicBezTo>
                      <a:pt x="138" y="151"/>
                      <a:pt x="139" y="151"/>
                      <a:pt x="141" y="150"/>
                    </a:cubicBezTo>
                    <a:cubicBezTo>
                      <a:pt x="145" y="148"/>
                      <a:pt x="147" y="142"/>
                      <a:pt x="145" y="137"/>
                    </a:cubicBezTo>
                    <a:lnTo>
                      <a:pt x="134" y="115"/>
                    </a:lnTo>
                    <a:close/>
                    <a:moveTo>
                      <a:pt x="75" y="125"/>
                    </a:moveTo>
                    <a:cubicBezTo>
                      <a:pt x="75" y="125"/>
                      <a:pt x="74" y="125"/>
                      <a:pt x="74" y="125"/>
                    </a:cubicBezTo>
                    <a:cubicBezTo>
                      <a:pt x="45" y="125"/>
                      <a:pt x="22" y="101"/>
                      <a:pt x="22" y="72"/>
                    </a:cubicBezTo>
                    <a:cubicBezTo>
                      <a:pt x="22" y="43"/>
                      <a:pt x="45" y="20"/>
                      <a:pt x="74" y="20"/>
                    </a:cubicBezTo>
                    <a:cubicBezTo>
                      <a:pt x="74" y="20"/>
                      <a:pt x="75" y="19"/>
                      <a:pt x="75" y="19"/>
                    </a:cubicBezTo>
                    <a:cubicBezTo>
                      <a:pt x="104" y="19"/>
                      <a:pt x="128" y="43"/>
                      <a:pt x="128" y="72"/>
                    </a:cubicBezTo>
                    <a:cubicBezTo>
                      <a:pt x="128" y="102"/>
                      <a:pt x="104" y="125"/>
                      <a:pt x="75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83"/>
              <p:cNvSpPr/>
              <p:nvPr/>
            </p:nvSpPr>
            <p:spPr bwMode="auto">
              <a:xfrm>
                <a:off x="6534151" y="5092701"/>
                <a:ext cx="131763" cy="236538"/>
              </a:xfrm>
              <a:custGeom>
                <a:avLst/>
                <a:gdLst>
                  <a:gd name="T0" fmla="*/ 30 w 35"/>
                  <a:gd name="T1" fmla="*/ 0 h 63"/>
                  <a:gd name="T2" fmla="*/ 29 w 35"/>
                  <a:gd name="T3" fmla="*/ 0 h 63"/>
                  <a:gd name="T4" fmla="*/ 24 w 35"/>
                  <a:gd name="T5" fmla="*/ 6 h 63"/>
                  <a:gd name="T6" fmla="*/ 24 w 35"/>
                  <a:gd name="T7" fmla="*/ 27 h 63"/>
                  <a:gd name="T8" fmla="*/ 2 w 35"/>
                  <a:gd name="T9" fmla="*/ 54 h 63"/>
                  <a:gd name="T10" fmla="*/ 3 w 35"/>
                  <a:gd name="T11" fmla="*/ 61 h 63"/>
                  <a:gd name="T12" fmla="*/ 6 w 35"/>
                  <a:gd name="T13" fmla="*/ 63 h 63"/>
                  <a:gd name="T14" fmla="*/ 10 w 35"/>
                  <a:gd name="T15" fmla="*/ 61 h 63"/>
                  <a:gd name="T16" fmla="*/ 29 w 35"/>
                  <a:gd name="T17" fmla="*/ 39 h 63"/>
                  <a:gd name="T18" fmla="*/ 33 w 35"/>
                  <a:gd name="T19" fmla="*/ 34 h 63"/>
                  <a:gd name="T20" fmla="*/ 35 w 35"/>
                  <a:gd name="T21" fmla="*/ 29 h 63"/>
                  <a:gd name="T22" fmla="*/ 35 w 35"/>
                  <a:gd name="T23" fmla="*/ 6 h 63"/>
                  <a:gd name="T24" fmla="*/ 30 w 35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3">
                    <a:moveTo>
                      <a:pt x="30" y="0"/>
                    </a:moveTo>
                    <a:cubicBezTo>
                      <a:pt x="30" y="0"/>
                      <a:pt x="29" y="0"/>
                      <a:pt x="29" y="0"/>
                    </a:cubicBezTo>
                    <a:cubicBezTo>
                      <a:pt x="26" y="1"/>
                      <a:pt x="24" y="3"/>
                      <a:pt x="24" y="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0" y="56"/>
                      <a:pt x="0" y="59"/>
                      <a:pt x="3" y="61"/>
                    </a:cubicBezTo>
                    <a:cubicBezTo>
                      <a:pt x="4" y="62"/>
                      <a:pt x="5" y="63"/>
                      <a:pt x="6" y="63"/>
                    </a:cubicBezTo>
                    <a:cubicBezTo>
                      <a:pt x="8" y="63"/>
                      <a:pt x="9" y="62"/>
                      <a:pt x="10" y="61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5" y="33"/>
                      <a:pt x="35" y="31"/>
                      <a:pt x="35" y="29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3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84"/>
              <p:cNvSpPr/>
              <p:nvPr/>
            </p:nvSpPr>
            <p:spPr bwMode="auto">
              <a:xfrm>
                <a:off x="6323014" y="4870451"/>
                <a:ext cx="184150" cy="185738"/>
              </a:xfrm>
              <a:custGeom>
                <a:avLst/>
                <a:gdLst>
                  <a:gd name="T0" fmla="*/ 11 w 49"/>
                  <a:gd name="T1" fmla="*/ 11 h 49"/>
                  <a:gd name="T2" fmla="*/ 7 w 49"/>
                  <a:gd name="T3" fmla="*/ 46 h 49"/>
                  <a:gd name="T4" fmla="*/ 14 w 49"/>
                  <a:gd name="T5" fmla="*/ 47 h 49"/>
                  <a:gd name="T6" fmla="*/ 46 w 49"/>
                  <a:gd name="T7" fmla="*/ 15 h 49"/>
                  <a:gd name="T8" fmla="*/ 45 w 49"/>
                  <a:gd name="T9" fmla="*/ 7 h 49"/>
                  <a:gd name="T10" fmla="*/ 11 w 49"/>
                  <a:gd name="T1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11" y="11"/>
                    </a:moveTo>
                    <a:cubicBezTo>
                      <a:pt x="1" y="21"/>
                      <a:pt x="0" y="35"/>
                      <a:pt x="7" y="46"/>
                    </a:cubicBezTo>
                    <a:cubicBezTo>
                      <a:pt x="9" y="49"/>
                      <a:pt x="12" y="49"/>
                      <a:pt x="14" y="47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9" y="13"/>
                      <a:pt x="48" y="9"/>
                      <a:pt x="45" y="7"/>
                    </a:cubicBezTo>
                    <a:cubicBezTo>
                      <a:pt x="35" y="0"/>
                      <a:pt x="20" y="2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7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后台操作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58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507010" y="1291445"/>
            <a:ext cx="1356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cs typeface="+mn-ea"/>
                <a:sym typeface="+mn-lt"/>
              </a:rPr>
              <a:t>挪车码列表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7010" y="1577626"/>
            <a:ext cx="10220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管理员（除管理员外其余人无权限）点击【挪车码列表】，查看各个用户的挪车码，可生成空白挪车码扫一扫进行绑定。</a:t>
            </a:r>
            <a:endParaRPr lang="zh-CN" alt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93" y="429276"/>
            <a:ext cx="2581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68" y="2162401"/>
            <a:ext cx="9273834" cy="402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763053" y="1258983"/>
            <a:ext cx="688368" cy="688368"/>
            <a:chOff x="1689792" y="511860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1689792" y="511860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734346" y="5164186"/>
              <a:ext cx="608738" cy="608738"/>
            </a:xfrm>
            <a:prstGeom prst="ellipse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</a:gra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GrpSpPr/>
            <p:nvPr/>
          </p:nvGrpSpPr>
          <p:grpSpPr>
            <a:xfrm>
              <a:off x="1862978" y="5279547"/>
              <a:ext cx="367805" cy="366477"/>
              <a:chOff x="5287964" y="2994026"/>
              <a:chExt cx="879475" cy="876300"/>
            </a:xfrm>
            <a:solidFill>
              <a:schemeClr val="bg1"/>
            </a:solidFill>
          </p:grpSpPr>
          <p:sp>
            <p:nvSpPr>
              <p:cNvPr id="41" name="Freeform 75"/>
              <p:cNvSpPr>
                <a:spLocks noEditPoints="1"/>
              </p:cNvSpPr>
              <p:nvPr/>
            </p:nvSpPr>
            <p:spPr bwMode="auto">
              <a:xfrm>
                <a:off x="5287964" y="3076576"/>
                <a:ext cx="796925" cy="793750"/>
              </a:xfrm>
              <a:custGeom>
                <a:avLst/>
                <a:gdLst>
                  <a:gd name="T0" fmla="*/ 105 w 211"/>
                  <a:gd name="T1" fmla="*/ 211 h 211"/>
                  <a:gd name="T2" fmla="*/ 211 w 211"/>
                  <a:gd name="T3" fmla="*/ 106 h 211"/>
                  <a:gd name="T4" fmla="*/ 198 w 211"/>
                  <a:gd name="T5" fmla="*/ 56 h 211"/>
                  <a:gd name="T6" fmla="*/ 196 w 211"/>
                  <a:gd name="T7" fmla="*/ 56 h 211"/>
                  <a:gd name="T8" fmla="*/ 194 w 211"/>
                  <a:gd name="T9" fmla="*/ 56 h 211"/>
                  <a:gd name="T10" fmla="*/ 181 w 211"/>
                  <a:gd name="T11" fmla="*/ 55 h 211"/>
                  <a:gd name="T12" fmla="*/ 171 w 211"/>
                  <a:gd name="T13" fmla="*/ 65 h 211"/>
                  <a:gd name="T14" fmla="*/ 183 w 211"/>
                  <a:gd name="T15" fmla="*/ 106 h 211"/>
                  <a:gd name="T16" fmla="*/ 105 w 211"/>
                  <a:gd name="T17" fmla="*/ 183 h 211"/>
                  <a:gd name="T18" fmla="*/ 28 w 211"/>
                  <a:gd name="T19" fmla="*/ 106 h 211"/>
                  <a:gd name="T20" fmla="*/ 105 w 211"/>
                  <a:gd name="T21" fmla="*/ 28 h 211"/>
                  <a:gd name="T22" fmla="*/ 146 w 211"/>
                  <a:gd name="T23" fmla="*/ 40 h 211"/>
                  <a:gd name="T24" fmla="*/ 155 w 211"/>
                  <a:gd name="T25" fmla="*/ 31 h 211"/>
                  <a:gd name="T26" fmla="*/ 154 w 211"/>
                  <a:gd name="T27" fmla="*/ 16 h 211"/>
                  <a:gd name="T28" fmla="*/ 154 w 211"/>
                  <a:gd name="T29" fmla="*/ 12 h 211"/>
                  <a:gd name="T30" fmla="*/ 105 w 211"/>
                  <a:gd name="T31" fmla="*/ 0 h 211"/>
                  <a:gd name="T32" fmla="*/ 0 w 211"/>
                  <a:gd name="T33" fmla="*/ 106 h 211"/>
                  <a:gd name="T34" fmla="*/ 105 w 211"/>
                  <a:gd name="T35" fmla="*/ 211 h 211"/>
                  <a:gd name="T36" fmla="*/ 105 w 211"/>
                  <a:gd name="T37" fmla="*/ 211 h 211"/>
                  <a:gd name="T38" fmla="*/ 105 w 211"/>
                  <a:gd name="T3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1" h="211">
                    <a:moveTo>
                      <a:pt x="105" y="211"/>
                    </a:moveTo>
                    <a:cubicBezTo>
                      <a:pt x="164" y="211"/>
                      <a:pt x="211" y="164"/>
                      <a:pt x="211" y="106"/>
                    </a:cubicBezTo>
                    <a:cubicBezTo>
                      <a:pt x="211" y="88"/>
                      <a:pt x="206" y="71"/>
                      <a:pt x="198" y="56"/>
                    </a:cubicBezTo>
                    <a:cubicBezTo>
                      <a:pt x="198" y="56"/>
                      <a:pt x="197" y="56"/>
                      <a:pt x="196" y="56"/>
                    </a:cubicBezTo>
                    <a:cubicBezTo>
                      <a:pt x="195" y="56"/>
                      <a:pt x="195" y="56"/>
                      <a:pt x="194" y="56"/>
                    </a:cubicBezTo>
                    <a:cubicBezTo>
                      <a:pt x="181" y="55"/>
                      <a:pt x="181" y="55"/>
                      <a:pt x="181" y="5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9" y="77"/>
                      <a:pt x="183" y="91"/>
                      <a:pt x="183" y="106"/>
                    </a:cubicBezTo>
                    <a:cubicBezTo>
                      <a:pt x="183" y="149"/>
                      <a:pt x="148" y="183"/>
                      <a:pt x="105" y="183"/>
                    </a:cubicBezTo>
                    <a:cubicBezTo>
                      <a:pt x="62" y="183"/>
                      <a:pt x="28" y="149"/>
                      <a:pt x="28" y="106"/>
                    </a:cubicBezTo>
                    <a:cubicBezTo>
                      <a:pt x="28" y="63"/>
                      <a:pt x="62" y="28"/>
                      <a:pt x="105" y="28"/>
                    </a:cubicBezTo>
                    <a:cubicBezTo>
                      <a:pt x="120" y="28"/>
                      <a:pt x="134" y="32"/>
                      <a:pt x="146" y="4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14"/>
                      <a:pt x="154" y="13"/>
                      <a:pt x="154" y="12"/>
                    </a:cubicBezTo>
                    <a:cubicBezTo>
                      <a:pt x="139" y="5"/>
                      <a:pt x="123" y="0"/>
                      <a:pt x="105" y="0"/>
                    </a:cubicBezTo>
                    <a:cubicBezTo>
                      <a:pt x="47" y="0"/>
                      <a:pt x="0" y="48"/>
                      <a:pt x="0" y="106"/>
                    </a:cubicBezTo>
                    <a:cubicBezTo>
                      <a:pt x="0" y="164"/>
                      <a:pt x="47" y="211"/>
                      <a:pt x="105" y="211"/>
                    </a:cubicBezTo>
                    <a:close/>
                    <a:moveTo>
                      <a:pt x="105" y="211"/>
                    </a:moveTo>
                    <a:cubicBezTo>
                      <a:pt x="105" y="211"/>
                      <a:pt x="105" y="211"/>
                      <a:pt x="105" y="2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76"/>
              <p:cNvSpPr>
                <a:spLocks noEditPoints="1"/>
              </p:cNvSpPr>
              <p:nvPr/>
            </p:nvSpPr>
            <p:spPr bwMode="auto">
              <a:xfrm>
                <a:off x="5487989" y="3279776"/>
                <a:ext cx="392113" cy="392113"/>
              </a:xfrm>
              <a:custGeom>
                <a:avLst/>
                <a:gdLst>
                  <a:gd name="T0" fmla="*/ 52 w 104"/>
                  <a:gd name="T1" fmla="*/ 25 h 104"/>
                  <a:gd name="T2" fmla="*/ 54 w 104"/>
                  <a:gd name="T3" fmla="*/ 25 h 104"/>
                  <a:gd name="T4" fmla="*/ 74 w 104"/>
                  <a:gd name="T5" fmla="*/ 5 h 104"/>
                  <a:gd name="T6" fmla="*/ 74 w 104"/>
                  <a:gd name="T7" fmla="*/ 5 h 104"/>
                  <a:gd name="T8" fmla="*/ 52 w 104"/>
                  <a:gd name="T9" fmla="*/ 0 h 104"/>
                  <a:gd name="T10" fmla="*/ 0 w 104"/>
                  <a:gd name="T11" fmla="*/ 52 h 104"/>
                  <a:gd name="T12" fmla="*/ 52 w 104"/>
                  <a:gd name="T13" fmla="*/ 104 h 104"/>
                  <a:gd name="T14" fmla="*/ 104 w 104"/>
                  <a:gd name="T15" fmla="*/ 52 h 104"/>
                  <a:gd name="T16" fmla="*/ 99 w 104"/>
                  <a:gd name="T17" fmla="*/ 30 h 104"/>
                  <a:gd name="T18" fmla="*/ 99 w 104"/>
                  <a:gd name="T19" fmla="*/ 30 h 104"/>
                  <a:gd name="T20" fmla="*/ 79 w 104"/>
                  <a:gd name="T21" fmla="*/ 50 h 104"/>
                  <a:gd name="T22" fmla="*/ 79 w 104"/>
                  <a:gd name="T23" fmla="*/ 52 h 104"/>
                  <a:gd name="T24" fmla="*/ 52 w 104"/>
                  <a:gd name="T25" fmla="*/ 79 h 104"/>
                  <a:gd name="T26" fmla="*/ 25 w 104"/>
                  <a:gd name="T27" fmla="*/ 52 h 104"/>
                  <a:gd name="T28" fmla="*/ 52 w 104"/>
                  <a:gd name="T29" fmla="*/ 25 h 104"/>
                  <a:gd name="T30" fmla="*/ 52 w 104"/>
                  <a:gd name="T31" fmla="*/ 25 h 104"/>
                  <a:gd name="T32" fmla="*/ 52 w 104"/>
                  <a:gd name="T33" fmla="*/ 2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4">
                    <a:moveTo>
                      <a:pt x="52" y="25"/>
                    </a:moveTo>
                    <a:cubicBezTo>
                      <a:pt x="53" y="25"/>
                      <a:pt x="54" y="25"/>
                      <a:pt x="54" y="2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68" y="2"/>
                      <a:pt x="60" y="0"/>
                      <a:pt x="52" y="0"/>
                    </a:cubicBezTo>
                    <a:cubicBezTo>
                      <a:pt x="24" y="0"/>
                      <a:pt x="0" y="23"/>
                      <a:pt x="0" y="52"/>
                    </a:cubicBezTo>
                    <a:cubicBezTo>
                      <a:pt x="0" y="81"/>
                      <a:pt x="24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44"/>
                      <a:pt x="102" y="37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51"/>
                      <a:pt x="79" y="52"/>
                    </a:cubicBezTo>
                    <a:cubicBezTo>
                      <a:pt x="79" y="67"/>
                      <a:pt x="67" y="79"/>
                      <a:pt x="52" y="79"/>
                    </a:cubicBezTo>
                    <a:cubicBezTo>
                      <a:pt x="37" y="79"/>
                      <a:pt x="25" y="67"/>
                      <a:pt x="25" y="52"/>
                    </a:cubicBezTo>
                    <a:cubicBezTo>
                      <a:pt x="25" y="37"/>
                      <a:pt x="37" y="25"/>
                      <a:pt x="52" y="25"/>
                    </a:cubicBezTo>
                    <a:close/>
                    <a:moveTo>
                      <a:pt x="52" y="25"/>
                    </a:moveTo>
                    <a:cubicBezTo>
                      <a:pt x="52" y="25"/>
                      <a:pt x="52" y="25"/>
                      <a:pt x="52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7"/>
              <p:cNvSpPr>
                <a:spLocks noEditPoints="1"/>
              </p:cNvSpPr>
              <p:nvPr/>
            </p:nvSpPr>
            <p:spPr bwMode="auto">
              <a:xfrm>
                <a:off x="5722939" y="2994026"/>
                <a:ext cx="444500" cy="441325"/>
              </a:xfrm>
              <a:custGeom>
                <a:avLst/>
                <a:gdLst>
                  <a:gd name="T0" fmla="*/ 99 w 118"/>
                  <a:gd name="T1" fmla="*/ 32 h 117"/>
                  <a:gd name="T2" fmla="*/ 105 w 118"/>
                  <a:gd name="T3" fmla="*/ 26 h 117"/>
                  <a:gd name="T4" fmla="*/ 105 w 118"/>
                  <a:gd name="T5" fmla="*/ 17 h 117"/>
                  <a:gd name="T6" fmla="*/ 101 w 118"/>
                  <a:gd name="T7" fmla="*/ 13 h 117"/>
                  <a:gd name="T8" fmla="*/ 96 w 118"/>
                  <a:gd name="T9" fmla="*/ 11 h 117"/>
                  <a:gd name="T10" fmla="*/ 92 w 118"/>
                  <a:gd name="T11" fmla="*/ 13 h 117"/>
                  <a:gd name="T12" fmla="*/ 85 w 118"/>
                  <a:gd name="T13" fmla="*/ 19 h 117"/>
                  <a:gd name="T14" fmla="*/ 84 w 118"/>
                  <a:gd name="T15" fmla="*/ 2 h 117"/>
                  <a:gd name="T16" fmla="*/ 82 w 118"/>
                  <a:gd name="T17" fmla="*/ 0 h 117"/>
                  <a:gd name="T18" fmla="*/ 80 w 118"/>
                  <a:gd name="T19" fmla="*/ 1 h 117"/>
                  <a:gd name="T20" fmla="*/ 54 w 118"/>
                  <a:gd name="T21" fmla="*/ 26 h 117"/>
                  <a:gd name="T22" fmla="*/ 51 w 118"/>
                  <a:gd name="T23" fmla="*/ 35 h 117"/>
                  <a:gd name="T24" fmla="*/ 51 w 118"/>
                  <a:gd name="T25" fmla="*/ 36 h 117"/>
                  <a:gd name="T26" fmla="*/ 52 w 118"/>
                  <a:gd name="T27" fmla="*/ 52 h 117"/>
                  <a:gd name="T28" fmla="*/ 43 w 118"/>
                  <a:gd name="T29" fmla="*/ 62 h 117"/>
                  <a:gd name="T30" fmla="*/ 26 w 118"/>
                  <a:gd name="T31" fmla="*/ 78 h 117"/>
                  <a:gd name="T32" fmla="*/ 26 w 118"/>
                  <a:gd name="T33" fmla="*/ 79 h 117"/>
                  <a:gd name="T34" fmla="*/ 10 w 118"/>
                  <a:gd name="T35" fmla="*/ 95 h 117"/>
                  <a:gd name="T36" fmla="*/ 2 w 118"/>
                  <a:gd name="T37" fmla="*/ 102 h 117"/>
                  <a:gd name="T38" fmla="*/ 1 w 118"/>
                  <a:gd name="T39" fmla="*/ 106 h 117"/>
                  <a:gd name="T40" fmla="*/ 0 w 118"/>
                  <a:gd name="T41" fmla="*/ 111 h 117"/>
                  <a:gd name="T42" fmla="*/ 6 w 118"/>
                  <a:gd name="T43" fmla="*/ 117 h 117"/>
                  <a:gd name="T44" fmla="*/ 6 w 118"/>
                  <a:gd name="T45" fmla="*/ 117 h 117"/>
                  <a:gd name="T46" fmla="*/ 12 w 118"/>
                  <a:gd name="T47" fmla="*/ 117 h 117"/>
                  <a:gd name="T48" fmla="*/ 16 w 118"/>
                  <a:gd name="T49" fmla="*/ 115 h 117"/>
                  <a:gd name="T50" fmla="*/ 66 w 118"/>
                  <a:gd name="T51" fmla="*/ 65 h 117"/>
                  <a:gd name="T52" fmla="*/ 81 w 118"/>
                  <a:gd name="T53" fmla="*/ 66 h 117"/>
                  <a:gd name="T54" fmla="*/ 82 w 118"/>
                  <a:gd name="T55" fmla="*/ 66 h 117"/>
                  <a:gd name="T56" fmla="*/ 83 w 118"/>
                  <a:gd name="T57" fmla="*/ 66 h 117"/>
                  <a:gd name="T58" fmla="*/ 91 w 118"/>
                  <a:gd name="T59" fmla="*/ 63 h 117"/>
                  <a:gd name="T60" fmla="*/ 116 w 118"/>
                  <a:gd name="T61" fmla="*/ 37 h 117"/>
                  <a:gd name="T62" fmla="*/ 115 w 118"/>
                  <a:gd name="T63" fmla="*/ 33 h 117"/>
                  <a:gd name="T64" fmla="*/ 99 w 118"/>
                  <a:gd name="T65" fmla="*/ 32 h 117"/>
                  <a:gd name="T66" fmla="*/ 99 w 118"/>
                  <a:gd name="T67" fmla="*/ 32 h 117"/>
                  <a:gd name="T68" fmla="*/ 99 w 118"/>
                  <a:gd name="T69" fmla="*/ 3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17">
                    <a:moveTo>
                      <a:pt x="99" y="32"/>
                    </a:moveTo>
                    <a:cubicBezTo>
                      <a:pt x="105" y="26"/>
                      <a:pt x="105" y="26"/>
                      <a:pt x="105" y="26"/>
                    </a:cubicBezTo>
                    <a:cubicBezTo>
                      <a:pt x="108" y="24"/>
                      <a:pt x="108" y="20"/>
                      <a:pt x="105" y="17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0" y="12"/>
                      <a:pt x="98" y="11"/>
                      <a:pt x="96" y="11"/>
                    </a:cubicBezTo>
                    <a:cubicBezTo>
                      <a:pt x="95" y="11"/>
                      <a:pt x="93" y="12"/>
                      <a:pt x="92" y="13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3" y="0"/>
                      <a:pt x="82" y="0"/>
                    </a:cubicBezTo>
                    <a:cubicBezTo>
                      <a:pt x="81" y="0"/>
                      <a:pt x="80" y="0"/>
                      <a:pt x="80" y="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2" y="29"/>
                      <a:pt x="51" y="32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3"/>
                      <a:pt x="1" y="104"/>
                      <a:pt x="1" y="10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5"/>
                      <a:pt x="3" y="11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4" y="117"/>
                      <a:pt x="15" y="116"/>
                      <a:pt x="16" y="11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2" y="66"/>
                      <a:pt x="82" y="66"/>
                      <a:pt x="83" y="66"/>
                    </a:cubicBezTo>
                    <a:cubicBezTo>
                      <a:pt x="86" y="66"/>
                      <a:pt x="89" y="65"/>
                      <a:pt x="91" y="63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6"/>
                      <a:pt x="117" y="33"/>
                      <a:pt x="115" y="33"/>
                    </a:cubicBezTo>
                    <a:lnTo>
                      <a:pt x="99" y="32"/>
                    </a:lnTo>
                    <a:close/>
                    <a:moveTo>
                      <a:pt x="99" y="32"/>
                    </a:moveTo>
                    <a:cubicBezTo>
                      <a:pt x="99" y="32"/>
                      <a:pt x="99" y="32"/>
                      <a:pt x="99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57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后台操作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58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758833" y="1265941"/>
            <a:ext cx="4326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cs typeface="+mn-ea"/>
                <a:sym typeface="+mn-lt"/>
              </a:rPr>
              <a:t>我的挪车码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8833" y="1621424"/>
            <a:ext cx="8919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所有角色均可进入后台</a:t>
            </a:r>
            <a:r>
              <a:rPr lang="en-US" altLang="zh-CN" sz="1600" dirty="0"/>
              <a:t>PC</a:t>
            </a:r>
            <a:r>
              <a:rPr lang="zh-CN" altLang="zh-CN" sz="1600" dirty="0"/>
              <a:t>端查看自己的挪车码具体信息。可进行修改信息和查看移车码操</a:t>
            </a:r>
            <a:r>
              <a:rPr lang="zh-CN" altLang="zh-CN" sz="1600" dirty="0" smtClean="0"/>
              <a:t>作</a:t>
            </a:r>
            <a:r>
              <a:rPr lang="zh-CN" altLang="en-US" sz="1600" dirty="0" smtClean="0"/>
              <a:t>。用户可以导出二维码打印贴至车辆挡风玻璃上。</a:t>
            </a:r>
            <a:endParaRPr lang="zh-CN" alt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93" y="429276"/>
            <a:ext cx="2581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7" y="2510947"/>
            <a:ext cx="11676139" cy="27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59185" y="2988949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管理中心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5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86611"/>
              <a:ext cx="1256627" cy="10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05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撤销</a:t>
            </a:r>
            <a:r>
              <a:rPr lang="zh-CN" altLang="en-US" sz="2800" b="1" dirty="0" smtClean="0">
                <a:cs typeface="+mn-ea"/>
                <a:sym typeface="+mn-lt"/>
              </a:rPr>
              <a:t>订单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1600" dirty="0"/>
              <a:t>点击进入订单详情后，查看订单详情，可进行【撤销报修】，填写撤销原因，点击【确定】，即可撤销报修订单。</a:t>
            </a:r>
            <a:endParaRPr lang="zh-CN" alt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3" y="3009014"/>
            <a:ext cx="2723903" cy="18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87" y="2505731"/>
            <a:ext cx="2055334" cy="427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646" y="2831969"/>
            <a:ext cx="29210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3700130" y="3910675"/>
            <a:ext cx="86123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325833" y="3910675"/>
            <a:ext cx="7974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cs typeface="+mn-ea"/>
                <a:sym typeface="+mn-lt"/>
              </a:rPr>
              <a:t>分享报修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1600" dirty="0"/>
              <a:t>普通用户、修理厂商家和管理员均可点击【分享报修】，出现报修二维码，可让对方扫一扫进行报修。</a:t>
            </a:r>
            <a:endParaRPr lang="zh-CN" alt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3700130" y="3910675"/>
            <a:ext cx="86123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325833" y="3910675"/>
            <a:ext cx="7974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84" y="2789106"/>
            <a:ext cx="25114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57" y="2437174"/>
            <a:ext cx="1826178" cy="395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1" y="3277797"/>
            <a:ext cx="3142233" cy="126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800" dirty="0"/>
              <a:t>申请入驻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1600" dirty="0"/>
              <a:t>普通用户可联系管理员，修改权限，成为修理厂商家，随后点击【申请入驻】，填写基本信息，成功成为修理厂商家。</a:t>
            </a:r>
            <a:endParaRPr lang="zh-CN" alt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5497032" y="3793717"/>
            <a:ext cx="86123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61" y="3069485"/>
            <a:ext cx="3409708" cy="144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44" y="2674493"/>
            <a:ext cx="4090237" cy="247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cs typeface="+mn-ea"/>
                <a:sym typeface="+mn-lt"/>
              </a:rPr>
              <a:t>撤销原因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1600" dirty="0"/>
              <a:t>点击【撤销原因】进入撤销管理页面。可添加和删除撤销原因。</a:t>
            </a:r>
            <a:endParaRPr lang="zh-CN" alt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3859618" y="3793717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82" y="2525637"/>
            <a:ext cx="2024609" cy="378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箭头连接符 16"/>
          <p:cNvCxnSpPr/>
          <p:nvPr/>
        </p:nvCxnSpPr>
        <p:spPr>
          <a:xfrm>
            <a:off x="7114952" y="3784522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51" y="2197665"/>
            <a:ext cx="2202713" cy="432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45" y="2525637"/>
            <a:ext cx="2006293" cy="418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cs typeface="+mn-ea"/>
                <a:sym typeface="+mn-lt"/>
              </a:rPr>
              <a:t>人员管理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1600" dirty="0"/>
              <a:t>管理员点击【人员管理】，查看管理员，副管理员，修理厂和车主的数量。并对其进行身份权限的转换</a:t>
            </a:r>
            <a:r>
              <a:rPr lang="zh-CN" altLang="zh-CN" sz="1600" dirty="0" smtClean="0"/>
              <a:t>。</a:t>
            </a:r>
            <a:endParaRPr lang="zh-CN" alt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3859618" y="3793717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114952" y="3784522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6" y="2721279"/>
            <a:ext cx="2560896" cy="284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713484" y="2464553"/>
            <a:ext cx="2070604" cy="406205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8164653" y="2464553"/>
            <a:ext cx="2074500" cy="407006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59185" y="2979877"/>
            <a:ext cx="3673630" cy="1052596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产品介绍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5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86611"/>
              <a:ext cx="1256627" cy="10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问题</a:t>
            </a:r>
            <a:r>
              <a:rPr lang="zh-CN" altLang="en-US" sz="2800" b="1" dirty="0" smtClean="0">
                <a:cs typeface="+mn-ea"/>
                <a:sym typeface="+mn-lt"/>
              </a:rPr>
              <a:t>管理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1600" dirty="0"/>
              <a:t>管理员点击【问题管理】进入问题管理界面，可添加、搜索和删除问</a:t>
            </a:r>
            <a:r>
              <a:rPr lang="zh-CN" altLang="zh-CN" sz="1600" dirty="0" smtClean="0"/>
              <a:t>题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3859618" y="3793717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114952" y="3784522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3" y="2734806"/>
            <a:ext cx="3040800" cy="328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81" y="2498649"/>
            <a:ext cx="2007104" cy="394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18" y="2498649"/>
            <a:ext cx="1995660" cy="415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设备</a:t>
            </a:r>
            <a:r>
              <a:rPr lang="zh-CN" altLang="en-US" sz="2800" b="1" dirty="0" smtClean="0">
                <a:cs typeface="+mn-ea"/>
                <a:sym typeface="+mn-lt"/>
              </a:rPr>
              <a:t>管理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1600" dirty="0"/>
              <a:t>管理</a:t>
            </a:r>
            <a:r>
              <a:rPr lang="zh-CN" altLang="zh-CN" sz="1600" dirty="0" smtClean="0"/>
              <a:t>员</a:t>
            </a:r>
            <a:r>
              <a:rPr lang="zh-CN" altLang="zh-CN" sz="1600" dirty="0"/>
              <a:t>点击【设备管理】，进入设备管理列表。对设备进行增加、搜索和删除操</a:t>
            </a:r>
            <a:r>
              <a:rPr lang="zh-CN" altLang="zh-CN" sz="1600" dirty="0" smtClean="0"/>
              <a:t>作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3859618" y="3793717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114952" y="3784522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2" y="2575457"/>
            <a:ext cx="2602548" cy="386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84" y="2442689"/>
            <a:ext cx="1954104" cy="40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33" y="2413943"/>
            <a:ext cx="1811965" cy="379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cs typeface="+mn-ea"/>
                <a:sym typeface="+mn-lt"/>
              </a:rPr>
              <a:t>省市区管理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管理员可点击【省市区管理】进入省市区管理界面，对省市区进入添加、修改、删除操作。</a:t>
            </a:r>
            <a:endParaRPr lang="zh-CN" altLang="zh-CN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5743282" y="3791611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30" y="2652582"/>
            <a:ext cx="2815562" cy="320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07" y="2382414"/>
            <a:ext cx="1949757" cy="404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cs typeface="+mn-ea"/>
                <a:sym typeface="+mn-lt"/>
              </a:rPr>
              <a:t>车型管理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管理员可点击【车型管理】进入车型管理界面，对车型进行添加、修改、删除操作。</a:t>
            </a:r>
            <a:endParaRPr lang="zh-CN" altLang="zh-CN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5743282" y="3791611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07" y="2547653"/>
            <a:ext cx="3148233" cy="366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6656372" y="2462593"/>
            <a:ext cx="2621915" cy="4064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cs typeface="+mn-ea"/>
                <a:sym typeface="+mn-lt"/>
              </a:rPr>
              <a:t>轮播图管理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管理员可点击【轮播图管理】进入轮播图管理界面，对轮播图进行添加、搜索、删除操作。</a:t>
            </a:r>
            <a:endParaRPr lang="zh-CN" altLang="zh-CN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4502533" y="3791611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40" y="2495709"/>
            <a:ext cx="2956516" cy="342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箭头连接符 16"/>
          <p:cNvCxnSpPr/>
          <p:nvPr/>
        </p:nvCxnSpPr>
        <p:spPr>
          <a:xfrm>
            <a:off x="7791538" y="3769678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2495709"/>
            <a:ext cx="2070815" cy="407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62" y="2495709"/>
            <a:ext cx="1944538" cy="40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82866" y="1091264"/>
            <a:ext cx="1022874" cy="102954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525161" y="1344903"/>
            <a:ext cx="518895" cy="522266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62560" tIns="81280" rIns="162560" bIns="81280" numCol="1" anchor="t" anchorCtr="0" compatLnSpc="1"/>
          <a:lstStyle/>
          <a:p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612173" y="1434361"/>
            <a:ext cx="344869" cy="3433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C344B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 flipH="1">
            <a:off x="1346892" y="1344905"/>
            <a:ext cx="198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cs typeface="+mn-ea"/>
                <a:sym typeface="+mn-lt"/>
              </a:rPr>
              <a:t>申请列表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10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管理中心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62083" y="2043860"/>
            <a:ext cx="9034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管理员可点击【申请列表】，查看车主的移车码申请，并可以进行同意和拒绝操作。</a:t>
            </a:r>
            <a:endParaRPr lang="zh-CN" altLang="zh-CN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51" y="429276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3141143" y="3744201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791538" y="3769678"/>
            <a:ext cx="520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7" y="2768005"/>
            <a:ext cx="2473288" cy="281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3955192" y="3315089"/>
            <a:ext cx="3506737" cy="1046636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8637520" y="2768004"/>
            <a:ext cx="3000509" cy="266635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39273" y="1688060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谢谢观看</a:t>
            </a:r>
            <a:endParaRPr lang="zh-CN" altLang="en-US" sz="8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74482" y="2924634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27" y="3880885"/>
            <a:ext cx="2458298" cy="67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4482" y="4841970"/>
            <a:ext cx="536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本产品支持定制，定制电话：</a:t>
            </a:r>
            <a:r>
              <a:rPr lang="en-US" altLang="zh-CN" sz="2000" dirty="0" smtClean="0"/>
              <a:t>18850331555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25947" y="2643739"/>
            <a:ext cx="44069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免费申请挪车码，一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分钟创建自己的扫码挪车平台，不再担心隐私泄露。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本系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统兼具一键报修功能，告别传统电话联系商家，在此系统你可以上传车辆损坏信息，查看商家给出的维修建议及报价，选取最合适的维修人员。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indent="457200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681453" y="1710727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 smtClean="0">
                <a:solidFill>
                  <a:srgbClr val="2C344B"/>
                </a:solidFill>
                <a:latin typeface="+mn-lt"/>
                <a:ea typeface="+mn-ea"/>
                <a:cs typeface="+mn-ea"/>
                <a:sym typeface="+mn-lt"/>
              </a:rPr>
              <a:t>易移车系统</a:t>
            </a:r>
            <a:endParaRPr lang="en-US" altLang="zh-CN" sz="2400" dirty="0">
              <a:solidFill>
                <a:srgbClr val="2C34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20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产品介绍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1273174"/>
            <a:ext cx="429260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299819"/>
            <a:ext cx="2828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登录注册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5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86611"/>
              <a:ext cx="1256627" cy="10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平台注册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67010" y="2636399"/>
            <a:ext cx="4747473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用户关注“易移车系统”公众号，</a:t>
            </a:r>
            <a:r>
              <a:rPr lang="zh-CN" altLang="zh-CN" sz="1600" dirty="0"/>
              <a:t>点击【一键修车】→点击【个人资料】，完善个人信息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，即可成为车主。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779146" y="1363326"/>
            <a:ext cx="39232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spc="300" dirty="0" smtClean="0">
                <a:solidFill>
                  <a:srgbClr val="21273E"/>
                </a:solidFill>
                <a:latin typeface="+mn-lt"/>
                <a:ea typeface="+mn-ea"/>
                <a:cs typeface="+mn-ea"/>
                <a:sym typeface="+mn-lt"/>
              </a:rPr>
              <a:t>平台注册</a:t>
            </a:r>
            <a:endParaRPr lang="en-US" altLang="zh-CN" sz="6000" spc="300" dirty="0">
              <a:solidFill>
                <a:srgbClr val="21273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419751"/>
            <a:ext cx="17716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55" y="1132877"/>
            <a:ext cx="2538413" cy="49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79" y="1267476"/>
            <a:ext cx="2919561" cy="46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97509" y="429276"/>
            <a:ext cx="3615975" cy="632543"/>
            <a:chOff x="349800" y="307048"/>
            <a:chExt cx="2711981" cy="474407"/>
          </a:xfrm>
        </p:grpSpPr>
        <p:sp>
          <p:nvSpPr>
            <p:cNvPr id="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307048"/>
              <a:ext cx="923329" cy="349230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400" b="1" dirty="0" smtClean="0">
                  <a:solidFill>
                    <a:srgbClr val="21273E"/>
                  </a:solidFill>
                  <a:cs typeface="+mn-ea"/>
                  <a:sym typeface="+mn-lt"/>
                </a:rPr>
                <a:t>后台登录</a:t>
              </a:r>
              <a:endParaRPr lang="zh-CN" altLang="en-US" sz="2400" b="1" dirty="0">
                <a:solidFill>
                  <a:srgbClr val="21273E"/>
                </a:solidFill>
                <a:cs typeface="+mn-ea"/>
                <a:sym typeface="+mn-lt"/>
              </a:endParaRPr>
            </a:p>
          </p:txBody>
        </p:sp>
        <p:sp>
          <p:nvSpPr>
            <p:cNvPr id="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57096" y="546295"/>
              <a:ext cx="2704685" cy="235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1200" dirty="0">
                  <a:solidFill>
                    <a:srgbClr val="2C344B"/>
                  </a:solidFill>
                  <a:cs typeface="+mn-ea"/>
                  <a:sym typeface="+mn-lt"/>
                </a:rPr>
                <a:t>Simple sense of technology business plan</a:t>
              </a:r>
              <a:endParaRPr lang="en-US" altLang="zh-CN" sz="1200" dirty="0">
                <a:solidFill>
                  <a:srgbClr val="2C344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51228" y="3349830"/>
            <a:ext cx="474747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600" dirty="0" smtClean="0"/>
              <a:t>输</a:t>
            </a:r>
            <a:r>
              <a:rPr lang="zh-CN" altLang="zh-CN" sz="1600" dirty="0"/>
              <a:t>入网址</a:t>
            </a:r>
            <a:r>
              <a:rPr lang="en-US" altLang="zh-CN" sz="1600" u="sng" dirty="0">
                <a:hlinkClick r:id="rId3"/>
              </a:rPr>
              <a:t>www.2ccc.cn</a:t>
            </a:r>
            <a:r>
              <a:rPr lang="zh-CN" altLang="zh-CN" sz="1600" dirty="0"/>
              <a:t>进入易移车系统</a:t>
            </a:r>
            <a:r>
              <a:rPr lang="en-US" altLang="zh-CN" sz="1600" dirty="0"/>
              <a:t>PC</a:t>
            </a:r>
            <a:r>
              <a:rPr lang="zh-CN" altLang="zh-CN" sz="1600" dirty="0"/>
              <a:t>端，点击【立即使用】，可通过微信扫码登录或账号登录进入</a:t>
            </a:r>
            <a:r>
              <a:rPr lang="en-US" altLang="zh-CN" sz="1600" dirty="0"/>
              <a:t>PC</a:t>
            </a:r>
            <a:r>
              <a:rPr lang="zh-CN" altLang="zh-CN" sz="1600" dirty="0"/>
              <a:t>端。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1107237" y="1828111"/>
            <a:ext cx="39232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spc="300" dirty="0" smtClean="0">
                <a:solidFill>
                  <a:srgbClr val="21273E"/>
                </a:solidFill>
                <a:latin typeface="+mn-lt"/>
                <a:ea typeface="+mn-ea"/>
                <a:cs typeface="+mn-ea"/>
                <a:sym typeface="+mn-lt"/>
              </a:rPr>
              <a:t>后台登录</a:t>
            </a:r>
            <a:endParaRPr lang="en-US" altLang="zh-CN" sz="6000" spc="300" dirty="0">
              <a:solidFill>
                <a:srgbClr val="21273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429276"/>
            <a:ext cx="17716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31" y="3360904"/>
            <a:ext cx="2933700" cy="31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82" y="295317"/>
            <a:ext cx="5616748" cy="3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59185" y="2988949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一键移车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837645"/>
            <a:chOff x="5568043" y="1174090"/>
            <a:chExt cx="1383041" cy="1383041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86611"/>
              <a:ext cx="1256627" cy="106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5347" y="498081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2C344B"/>
                </a:solidFill>
                <a:cs typeface="+mn-ea"/>
                <a:sym typeface="+mn-lt"/>
              </a:rPr>
              <a:t>一键移车</a:t>
            </a:r>
            <a:endParaRPr lang="zh-CN" altLang="en-US" sz="2400" dirty="0">
              <a:solidFill>
                <a:srgbClr val="2C344B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3315" y="2419444"/>
            <a:ext cx="3972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免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费申请移车二维码，可打印移车二维码于车上，对方可扫描二维码向您发送移车留言，你也可扫描对方二维码发送留言。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未拥有移车码的车主需填写信息，申请移车码，等待管理员审核</a:t>
            </a:r>
            <a:r>
              <a:rPr lang="zh-CN" altLang="en-US" sz="1600" dirty="0" smtClean="0">
                <a:cs typeface="+mn-ea"/>
                <a:sym typeface="+mn-lt"/>
              </a:rPr>
              <a:t>。</a:t>
            </a:r>
            <a:r>
              <a:rPr lang="zh-CN" altLang="zh-CN" sz="1600" dirty="0"/>
              <a:t>审核成功</a:t>
            </a:r>
            <a:r>
              <a:rPr lang="zh-CN" altLang="zh-CN" sz="1600" dirty="0" smtClean="0"/>
              <a:t>后</a:t>
            </a:r>
            <a:r>
              <a:rPr lang="zh-CN" altLang="en-US" sz="1600" dirty="0" smtClean="0"/>
              <a:t>收到</a:t>
            </a:r>
            <a:r>
              <a:rPr lang="zh-CN" altLang="zh-CN" sz="1600" dirty="0" smtClean="0"/>
              <a:t>通知</a:t>
            </a:r>
            <a:r>
              <a:rPr lang="zh-CN" altLang="en-US" sz="1600" dirty="0" smtClean="0"/>
              <a:t>。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212192" y="176142"/>
            <a:ext cx="1002244" cy="1068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313" y="1599605"/>
            <a:ext cx="368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申请移车码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50" y="1513880"/>
            <a:ext cx="2200076" cy="434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76" y="1513880"/>
            <a:ext cx="2199760" cy="434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120" y="1513881"/>
            <a:ext cx="2147706" cy="434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tgwwk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2524</Words>
  <Application>WPS 演示</Application>
  <PresentationFormat>自定义</PresentationFormat>
  <Paragraphs>295</Paragraphs>
  <Slides>36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Arial</vt:lpstr>
      <vt:lpstr>宋体</vt:lpstr>
      <vt:lpstr>Wingdings</vt:lpstr>
      <vt:lpstr>Aparajita</vt:lpstr>
      <vt:lpstr>Nirmala UI</vt:lpstr>
      <vt:lpstr>Adobe 黑体 Std R</vt:lpstr>
      <vt:lpstr>黑体</vt:lpstr>
      <vt:lpstr>方正正黑简体</vt:lpstr>
      <vt:lpstr>Calibri Light</vt:lpstr>
      <vt:lpstr>方正宋刻本秀楷简体</vt:lpstr>
      <vt:lpstr>微软雅黑</vt:lpstr>
      <vt:lpstr>Arial Unicode MS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多边形</dc:title>
  <dc:creator>第一PPT</dc:creator>
  <cp:keywords>www.1ppt.com</cp:keywords>
  <dc:description>www.1ppt.com</dc:description>
  <cp:lastModifiedBy>猴孤疤</cp:lastModifiedBy>
  <cp:revision>221</cp:revision>
  <dcterms:created xsi:type="dcterms:W3CDTF">2020-08-06T03:23:00Z</dcterms:created>
  <dcterms:modified xsi:type="dcterms:W3CDTF">2021-03-05T06:51:25Z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