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0"/>
  </p:handoutMasterIdLst>
  <p:sldIdLst>
    <p:sldId id="256" r:id="rId3"/>
    <p:sldId id="258" r:id="rId5"/>
    <p:sldId id="259" r:id="rId6"/>
    <p:sldId id="260" r:id="rId7"/>
    <p:sldId id="262" r:id="rId8"/>
    <p:sldId id="263" r:id="rId9"/>
    <p:sldId id="264" r:id="rId10"/>
    <p:sldId id="271" r:id="rId11"/>
    <p:sldId id="272" r:id="rId12"/>
    <p:sldId id="299" r:id="rId13"/>
    <p:sldId id="313" r:id="rId14"/>
    <p:sldId id="279" r:id="rId15"/>
    <p:sldId id="273" r:id="rId16"/>
    <p:sldId id="306" r:id="rId17"/>
    <p:sldId id="309" r:id="rId18"/>
    <p:sldId id="276" r:id="rId19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4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2222"/>
    <a:srgbClr val="FA564A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654" y="54"/>
      </p:cViewPr>
      <p:guideLst>
        <p:guide orient="horz" pos="2564"/>
        <p:guide pos="383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95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7.jpeg"/><Relationship Id="rId7" Type="http://schemas.openxmlformats.org/officeDocument/2006/relationships/tags" Target="../tags/tag82.xml"/><Relationship Id="rId6" Type="http://schemas.openxmlformats.org/officeDocument/2006/relationships/image" Target="../media/image16.png"/><Relationship Id="rId5" Type="http://schemas.openxmlformats.org/officeDocument/2006/relationships/tags" Target="../tags/tag81.xml"/><Relationship Id="rId4" Type="http://schemas.openxmlformats.org/officeDocument/2006/relationships/image" Target="../media/image15.png"/><Relationship Id="rId3" Type="http://schemas.openxmlformats.org/officeDocument/2006/relationships/tags" Target="../tags/tag80.xml"/><Relationship Id="rId2" Type="http://schemas.openxmlformats.org/officeDocument/2006/relationships/image" Target="../media/image14.png"/><Relationship Id="rId1" Type="http://schemas.openxmlformats.org/officeDocument/2006/relationships/tags" Target="../tags/tag7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png"/><Relationship Id="rId2" Type="http://schemas.openxmlformats.org/officeDocument/2006/relationships/tags" Target="../tags/tag83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2.jpeg"/><Relationship Id="rId7" Type="http://schemas.openxmlformats.org/officeDocument/2006/relationships/tags" Target="../tags/tag88.xml"/><Relationship Id="rId6" Type="http://schemas.openxmlformats.org/officeDocument/2006/relationships/image" Target="../media/image21.jpeg"/><Relationship Id="rId5" Type="http://schemas.openxmlformats.org/officeDocument/2006/relationships/tags" Target="../tags/tag87.xml"/><Relationship Id="rId4" Type="http://schemas.openxmlformats.org/officeDocument/2006/relationships/image" Target="../media/image20.png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0" Type="http://schemas.openxmlformats.org/officeDocument/2006/relationships/notesSlide" Target="../notesSlides/notesSlide7.xml"/><Relationship Id="rId1" Type="http://schemas.openxmlformats.org/officeDocument/2006/relationships/tags" Target="../tags/tag84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openxmlformats.org/officeDocument/2006/relationships/tags" Target="../tags/tag64.xml"/><Relationship Id="rId2" Type="http://schemas.openxmlformats.org/officeDocument/2006/relationships/image" Target="../media/image1.png"/><Relationship Id="rId1" Type="http://schemas.openxmlformats.org/officeDocument/2006/relationships/tags" Target="../tags/tag6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tags" Target="../tags/tag67.xml"/><Relationship Id="rId4" Type="http://schemas.openxmlformats.org/officeDocument/2006/relationships/image" Target="../media/image4.png"/><Relationship Id="rId3" Type="http://schemas.openxmlformats.org/officeDocument/2006/relationships/tags" Target="../tags/tag66.xml"/><Relationship Id="rId2" Type="http://schemas.openxmlformats.org/officeDocument/2006/relationships/image" Target="../media/image3.png"/><Relationship Id="rId1" Type="http://schemas.openxmlformats.org/officeDocument/2006/relationships/tags" Target="../tags/tag6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9.jpeg"/><Relationship Id="rId7" Type="http://schemas.openxmlformats.org/officeDocument/2006/relationships/tags" Target="../tags/tag71.xml"/><Relationship Id="rId6" Type="http://schemas.openxmlformats.org/officeDocument/2006/relationships/image" Target="../media/image8.png"/><Relationship Id="rId5" Type="http://schemas.openxmlformats.org/officeDocument/2006/relationships/tags" Target="../tags/tag70.xml"/><Relationship Id="rId4" Type="http://schemas.openxmlformats.org/officeDocument/2006/relationships/image" Target="../media/image7.png"/><Relationship Id="rId3" Type="http://schemas.openxmlformats.org/officeDocument/2006/relationships/tags" Target="../tags/tag69.xml"/><Relationship Id="rId2" Type="http://schemas.openxmlformats.org/officeDocument/2006/relationships/image" Target="../media/image6.png"/><Relationship Id="rId10" Type="http://schemas.openxmlformats.org/officeDocument/2006/relationships/notesSlide" Target="../notesSlides/notesSlide3.xml"/><Relationship Id="rId1" Type="http://schemas.openxmlformats.org/officeDocument/2006/relationships/tags" Target="../tags/tag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tags" Target="../tags/tag78.xml"/><Relationship Id="rId4" Type="http://schemas.openxmlformats.org/officeDocument/2006/relationships/image" Target="../media/image12.png"/><Relationship Id="rId3" Type="http://schemas.openxmlformats.org/officeDocument/2006/relationships/tags" Target="../tags/tag77.xml"/><Relationship Id="rId2" Type="http://schemas.openxmlformats.org/officeDocument/2006/relationships/image" Target="../media/image11.png"/><Relationship Id="rId1" Type="http://schemas.openxmlformats.org/officeDocument/2006/relationships/tags" Target="../tags/tag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84120" y="2075180"/>
            <a:ext cx="85134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会议宴会签到查座系统</a:t>
            </a:r>
            <a:endParaRPr lang="zh-CN" alt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91025" y="4116070"/>
            <a:ext cx="611251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     </a:t>
            </a:r>
            <a:endParaRPr lang="en-US" sz="2400" b="1">
              <a:solidFill>
                <a:schemeClr val="tx1">
                  <a:lumMod val="75000"/>
                  <a:lumOff val="2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pPr algn="l"/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    </a:t>
            </a:r>
            <a:endParaRPr lang="en-US" sz="2400" b="1">
              <a:solidFill>
                <a:schemeClr val="tx1">
                  <a:lumMod val="75000"/>
                  <a:lumOff val="2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pPr algn="l"/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    </a:t>
            </a:r>
            <a:endParaRPr lang="en-US" sz="2400" b="1">
              <a:solidFill>
                <a:schemeClr val="tx1">
                  <a:lumMod val="75000"/>
                  <a:lumOff val="2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pPr algn="l"/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             </a:t>
            </a:r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厦门光镊科技有限公司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025900" y="433070"/>
            <a:ext cx="797369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0" y="1693545"/>
            <a:ext cx="507365" cy="16846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15" name="矩形 14"/>
          <p:cNvSpPr/>
          <p:nvPr/>
        </p:nvSpPr>
        <p:spPr>
          <a:xfrm>
            <a:off x="10909935" y="4116070"/>
            <a:ext cx="1282065" cy="14217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2483485" y="217170"/>
            <a:ext cx="10685145" cy="311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在我们的生命之河短暂相遇然后别离之后那些孑然独立的岁月,因为知道人情淡薄,由奉守着那句老生常谈的话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安慰捉襟见肘，唯有冷暖自知。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25900" y="3975100"/>
            <a:ext cx="5356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/>
              <a:t>技术支持电话：</a:t>
            </a:r>
            <a:r>
              <a:rPr lang="en-US" altLang="zh-CN"/>
              <a:t>18030135777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矩形 10"/>
          <p:cNvSpPr/>
          <p:nvPr/>
        </p:nvSpPr>
        <p:spPr>
          <a:xfrm>
            <a:off x="0" y="925830"/>
            <a:ext cx="3901440" cy="2724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1334135" y="800735"/>
            <a:ext cx="3223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发布结果设置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Publishing result settings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5610" y="739775"/>
            <a:ext cx="7727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en-US" altLang="zh-CN" sz="3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35610" y="1729105"/>
            <a:ext cx="166370" cy="16637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" name="直接连接符 1"/>
          <p:cNvCxnSpPr/>
          <p:nvPr/>
        </p:nvCxnSpPr>
        <p:spPr>
          <a:xfrm>
            <a:off x="4025900" y="433070"/>
            <a:ext cx="797369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2066290" y="212090"/>
            <a:ext cx="10293985" cy="422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r"/>
            <a:r>
              <a:rPr lang="zh-CN" altLang="en-US" sz="1200">
                <a:sym typeface="+mn-ea"/>
              </a:rPr>
              <a:t>在我们的生命之河短暂相遇然后别离之后那些孑然独立的岁月,因为知道人情淡薄,由奉守着那句老生常谈的话——安慰捉襟见肘,唯有冷暖自知。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6595" y="1489710"/>
            <a:ext cx="4437380" cy="10020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导入后点击【下一步】，会出现如下图这样一个表格，点击【确定】，宾客信息都会出现。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点击【发布结果】，就会出现二维码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宾客只要拿出手机扫一扫，输入查询条件就可知道自己的座位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30923" t="26794" r="18911" b="25463"/>
          <a:stretch>
            <a:fillRect/>
          </a:stretch>
        </p:blipFill>
        <p:spPr>
          <a:xfrm>
            <a:off x="335915" y="2596515"/>
            <a:ext cx="3228975" cy="3170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图片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11520" t="25254" r="1370" b="36456"/>
          <a:stretch>
            <a:fillRect/>
          </a:stretch>
        </p:blipFill>
        <p:spPr>
          <a:xfrm>
            <a:off x="3909695" y="2596515"/>
            <a:ext cx="3580765" cy="2912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44284" t="21201" r="28662" b="21551"/>
          <a:stretch>
            <a:fillRect/>
          </a:stretch>
        </p:blipFill>
        <p:spPr>
          <a:xfrm>
            <a:off x="7379970" y="2172970"/>
            <a:ext cx="2510790" cy="3133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图片 27" descr="e962b26fe8ca75064af759b9e9cdc5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890760" y="1732915"/>
            <a:ext cx="1874520" cy="3690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1" name="组合 20"/>
          <p:cNvGrpSpPr/>
          <p:nvPr/>
        </p:nvGrpSpPr>
        <p:grpSpPr>
          <a:xfrm>
            <a:off x="872490" y="1835150"/>
            <a:ext cx="2773045" cy="3362960"/>
            <a:chOff x="1374" y="2890"/>
            <a:chExt cx="4367" cy="5296"/>
          </a:xfrm>
        </p:grpSpPr>
        <p:sp>
          <p:nvSpPr>
            <p:cNvPr id="19" name="矩形 18"/>
            <p:cNvSpPr/>
            <p:nvPr/>
          </p:nvSpPr>
          <p:spPr>
            <a:xfrm>
              <a:off x="1374" y="2890"/>
              <a:ext cx="4356" cy="52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915" y="3360"/>
              <a:ext cx="3826" cy="43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441065" y="2758440"/>
            <a:ext cx="5302250" cy="10267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邀请采集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pPr algn="l"/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Invited  colleation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pPr algn="l"/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15135" y="2555240"/>
            <a:ext cx="1381760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15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3</a:t>
            </a:r>
            <a:endParaRPr lang="en-US" altLang="zh-CN" sz="11500" b="1">
              <a:solidFill>
                <a:schemeClr val="tx1">
                  <a:lumMod val="75000"/>
                  <a:lumOff val="2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4025900" y="433070"/>
            <a:ext cx="797369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088130" y="3785235"/>
            <a:ext cx="604964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在我们的生命之河短暂相遇然后别离之后那些孑然独立的岁月,因为知道人情淡薄,由奉守着那句老生常谈的话——安慰捉襟见肘,唯有冷暖自知——所以我们都并不关心他人,亦疲惫到不常愿做没有回报之事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0" y="925830"/>
            <a:ext cx="3901440" cy="2724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1334135" y="800735"/>
            <a:ext cx="3923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活动信息与来宾信息添加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Event information and guest information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5610" y="739775"/>
            <a:ext cx="7727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en-US" altLang="zh-CN" sz="3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025900" y="433070"/>
            <a:ext cx="797369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2602230" y="126365"/>
            <a:ext cx="97624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zh-CN" altLang="en-US" sz="1200">
                <a:sym typeface="+mn-ea"/>
              </a:rPr>
              <a:t>在我们的生命之河短暂相遇然后别离之后那些孑然独立的岁月,因为知道人情淡薄,由奉守着那句老生常谈的话——安慰捉襟见肘,唯有冷暖自知。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10222865" y="886460"/>
            <a:ext cx="1969135" cy="1875790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暗示@3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43870" y="1127125"/>
            <a:ext cx="1249045" cy="1091565"/>
          </a:xfrm>
          <a:prstGeom prst="rect">
            <a:avLst/>
          </a:prstGeom>
        </p:spPr>
      </p:pic>
      <p:sp>
        <p:nvSpPr>
          <p:cNvPr id="42" name="椭圆 41"/>
          <p:cNvSpPr/>
          <p:nvPr/>
        </p:nvSpPr>
        <p:spPr>
          <a:xfrm>
            <a:off x="269240" y="1629410"/>
            <a:ext cx="166370" cy="16637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549275" y="1473200"/>
            <a:ext cx="4853305" cy="7461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点击【创建采集】填写活动的基本信息，来宾信息的采集。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如图所示</a:t>
            </a:r>
            <a:endParaRPr lang="zh-CN" altLang="en-US" sz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874885" y="584200"/>
            <a:ext cx="1588135" cy="1511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3" name="矩形 2"/>
          <p:cNvSpPr/>
          <p:nvPr/>
        </p:nvSpPr>
        <p:spPr>
          <a:xfrm>
            <a:off x="11463020" y="584200"/>
            <a:ext cx="728980" cy="1511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7" name="矩形 6"/>
          <p:cNvSpPr/>
          <p:nvPr/>
        </p:nvSpPr>
        <p:spPr>
          <a:xfrm>
            <a:off x="9875520" y="433070"/>
            <a:ext cx="1705610" cy="1511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11" name="矩形 10"/>
          <p:cNvSpPr/>
          <p:nvPr/>
        </p:nvSpPr>
        <p:spPr>
          <a:xfrm>
            <a:off x="11581130" y="433070"/>
            <a:ext cx="610870" cy="1511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12" name="矩形 11"/>
          <p:cNvSpPr/>
          <p:nvPr/>
        </p:nvSpPr>
        <p:spPr>
          <a:xfrm>
            <a:off x="9874885" y="735330"/>
            <a:ext cx="1202690" cy="1511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13" name="矩形 12"/>
          <p:cNvSpPr/>
          <p:nvPr/>
        </p:nvSpPr>
        <p:spPr>
          <a:xfrm>
            <a:off x="11077575" y="735330"/>
            <a:ext cx="1114425" cy="1511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pic>
        <p:nvPicPr>
          <p:cNvPr id="30" name="图片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14324" t="24264" r="6511" b="9863"/>
          <a:stretch>
            <a:fillRect/>
          </a:stretch>
        </p:blipFill>
        <p:spPr>
          <a:xfrm>
            <a:off x="2088515" y="2057400"/>
            <a:ext cx="6028690" cy="3617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0" y="925830"/>
            <a:ext cx="3901440" cy="2724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1334135" y="800735"/>
            <a:ext cx="3223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发布邀请函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Issue </a:t>
            </a:r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</a:t>
            </a: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nvitation </a:t>
            </a:r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</a:t>
            </a: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etter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5610" y="739775"/>
            <a:ext cx="7727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en-US" altLang="zh-CN" sz="3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025900" y="433070"/>
            <a:ext cx="797369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2418080" y="210820"/>
            <a:ext cx="9956165" cy="3181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r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在我们的生命之河短暂相遇然后别离之后那些孑然独立的岁月,因为知道人情淡薄,由奉守着那句老生常谈的话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安慰捉襟见肘，唯有冷暖自知。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文本框 21"/>
          <p:cNvSpPr txBox="1"/>
          <p:nvPr>
            <p:custDataLst>
              <p:tags r:id="rId1"/>
            </p:custDataLst>
          </p:nvPr>
        </p:nvSpPr>
        <p:spPr>
          <a:xfrm>
            <a:off x="522605" y="1377315"/>
            <a:ext cx="3292475" cy="6483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 fontAlgn="auto">
              <a:lnSpc>
                <a:spcPct val="150000"/>
              </a:lnSpc>
            </a:pPr>
            <a:r>
              <a:rPr lang="zh-CN" altLang="en-US" sz="1200">
                <a:solidFill>
                  <a:schemeClr val="tx1"/>
                </a:solidFill>
              </a:rPr>
              <a:t>点击【发布邀请函】，将二维码发给受邀人</a:t>
            </a:r>
            <a:endParaRPr lang="zh-CN" altLang="en-US" sz="1200">
              <a:solidFill>
                <a:schemeClr val="tx1"/>
              </a:solidFill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1200">
                <a:solidFill>
                  <a:schemeClr val="tx1"/>
                </a:solidFill>
              </a:rPr>
              <a:t>受邀人用手机扫码，填写个人信息</a:t>
            </a:r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26" name="椭圆 25"/>
          <p:cNvSpPr/>
          <p:nvPr>
            <p:custDataLst>
              <p:tags r:id="rId2"/>
            </p:custDataLst>
          </p:nvPr>
        </p:nvSpPr>
        <p:spPr>
          <a:xfrm>
            <a:off x="269240" y="1595120"/>
            <a:ext cx="166370" cy="16637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1" name="图片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44671" t="21495" r="32742" b="21363"/>
          <a:stretch>
            <a:fillRect/>
          </a:stretch>
        </p:blipFill>
        <p:spPr>
          <a:xfrm>
            <a:off x="727710" y="2080895"/>
            <a:ext cx="2769235" cy="3954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图片 32" descr="6c6cf502e20fac389ba3ea920d347aa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697095" y="1045845"/>
            <a:ext cx="2604770" cy="4989195"/>
          </a:xfrm>
          <a:prstGeom prst="rect">
            <a:avLst/>
          </a:prstGeom>
        </p:spPr>
      </p:pic>
      <p:pic>
        <p:nvPicPr>
          <p:cNvPr id="34" name="图片 34" descr="c5b79c221036cc71a900f67cb77717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935085" y="987425"/>
            <a:ext cx="2585085" cy="5103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1" name="组合 20"/>
          <p:cNvGrpSpPr/>
          <p:nvPr/>
        </p:nvGrpSpPr>
        <p:grpSpPr>
          <a:xfrm>
            <a:off x="872490" y="1835150"/>
            <a:ext cx="2773045" cy="3362960"/>
            <a:chOff x="1374" y="2890"/>
            <a:chExt cx="4367" cy="5296"/>
          </a:xfrm>
        </p:grpSpPr>
        <p:sp>
          <p:nvSpPr>
            <p:cNvPr id="19" name="矩形 18"/>
            <p:cNvSpPr/>
            <p:nvPr/>
          </p:nvSpPr>
          <p:spPr>
            <a:xfrm>
              <a:off x="1374" y="2890"/>
              <a:ext cx="4356" cy="52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915" y="3360"/>
              <a:ext cx="3826" cy="43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460115" y="2714625"/>
            <a:ext cx="40665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查座位系统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Seat    checking    systen</a:t>
            </a:r>
            <a:endParaRPr lang="en-US" altLang="zh-CN" sz="2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4025900" y="433070"/>
            <a:ext cx="797369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088130" y="3785235"/>
            <a:ext cx="55219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在我们的生命之河短暂相遇然后别离之后那些孑然独立的岁月,因为知道人情淡薄,由奉守着那句老生常谈的话——安慰捉襟见肘,唯有冷暖自知。</a:t>
            </a:r>
            <a:endParaRPr lang="en-US" altLang="zh-CN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583690" y="2714625"/>
            <a:ext cx="1710690" cy="1743075"/>
            <a:chOff x="2494" y="3252"/>
            <a:chExt cx="2694" cy="2863"/>
          </a:xfrm>
        </p:grpSpPr>
        <p:sp>
          <p:nvSpPr>
            <p:cNvPr id="14" name="空心弧 13"/>
            <p:cNvSpPr/>
            <p:nvPr>
              <p:custDataLst>
                <p:tags r:id="rId1"/>
              </p:custDataLst>
            </p:nvPr>
          </p:nvSpPr>
          <p:spPr>
            <a:xfrm>
              <a:off x="2494" y="3252"/>
              <a:ext cx="2694" cy="2694"/>
            </a:xfrm>
            <a:prstGeom prst="blockArc">
              <a:avLst>
                <a:gd name="adj1" fmla="val 10800000"/>
                <a:gd name="adj2" fmla="val 21528390"/>
                <a:gd name="adj3" fmla="val 21486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空心弧 7"/>
            <p:cNvSpPr/>
            <p:nvPr>
              <p:custDataLst>
                <p:tags r:id="rId2"/>
              </p:custDataLst>
            </p:nvPr>
          </p:nvSpPr>
          <p:spPr>
            <a:xfrm rot="10800000">
              <a:off x="2494" y="3421"/>
              <a:ext cx="2694" cy="2694"/>
            </a:xfrm>
            <a:prstGeom prst="blockArc">
              <a:avLst>
                <a:gd name="adj1" fmla="val 10800000"/>
                <a:gd name="adj2" fmla="val 21528390"/>
                <a:gd name="adj3" fmla="val 21486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3"/>
              </p:custDataLst>
            </p:nvPr>
          </p:nvSpPr>
          <p:spPr>
            <a:xfrm>
              <a:off x="3232" y="4405"/>
              <a:ext cx="1217" cy="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endPara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9" name="组合 18"/>
          <p:cNvGrpSpPr/>
          <p:nvPr/>
        </p:nvGrpSpPr>
        <p:grpSpPr>
          <a:xfrm>
            <a:off x="995680" y="1959610"/>
            <a:ext cx="4318635" cy="3621405"/>
            <a:chOff x="1178" y="2759"/>
            <a:chExt cx="7580" cy="6345"/>
          </a:xfrm>
        </p:grpSpPr>
        <p:sp>
          <p:nvSpPr>
            <p:cNvPr id="5" name="Freeform 5"/>
            <p:cNvSpPr/>
            <p:nvPr/>
          </p:nvSpPr>
          <p:spPr bwMode="auto">
            <a:xfrm>
              <a:off x="4235" y="2949"/>
              <a:ext cx="1463" cy="1195"/>
            </a:xfrm>
            <a:custGeom>
              <a:avLst/>
              <a:gdLst>
                <a:gd name="T0" fmla="*/ 585 w 585"/>
                <a:gd name="T1" fmla="*/ 478 h 478"/>
                <a:gd name="T2" fmla="*/ 293 w 585"/>
                <a:gd name="T3" fmla="*/ 0 h 478"/>
                <a:gd name="T4" fmla="*/ 0 w 585"/>
                <a:gd name="T5" fmla="*/ 478 h 478"/>
                <a:gd name="T6" fmla="*/ 585 w 585"/>
                <a:gd name="T7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5" h="478">
                  <a:moveTo>
                    <a:pt x="585" y="478"/>
                  </a:moveTo>
                  <a:lnTo>
                    <a:pt x="293" y="0"/>
                  </a:lnTo>
                  <a:lnTo>
                    <a:pt x="0" y="478"/>
                  </a:lnTo>
                  <a:lnTo>
                    <a:pt x="585" y="478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2705" y="5471"/>
              <a:ext cx="4525" cy="1160"/>
            </a:xfrm>
            <a:custGeom>
              <a:avLst/>
              <a:gdLst>
                <a:gd name="T0" fmla="*/ 285 w 1810"/>
                <a:gd name="T1" fmla="*/ 0 h 464"/>
                <a:gd name="T2" fmla="*/ 0 w 1810"/>
                <a:gd name="T3" fmla="*/ 464 h 464"/>
                <a:gd name="T4" fmla="*/ 1810 w 1810"/>
                <a:gd name="T5" fmla="*/ 464 h 464"/>
                <a:gd name="T6" fmla="*/ 1523 w 1810"/>
                <a:gd name="T7" fmla="*/ 0 h 464"/>
                <a:gd name="T8" fmla="*/ 285 w 1810"/>
                <a:gd name="T9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464">
                  <a:moveTo>
                    <a:pt x="285" y="0"/>
                  </a:moveTo>
                  <a:lnTo>
                    <a:pt x="0" y="464"/>
                  </a:lnTo>
                  <a:lnTo>
                    <a:pt x="1810" y="464"/>
                  </a:lnTo>
                  <a:lnTo>
                    <a:pt x="1523" y="0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1178" y="7944"/>
              <a:ext cx="7580" cy="1160"/>
            </a:xfrm>
            <a:custGeom>
              <a:avLst/>
              <a:gdLst>
                <a:gd name="T0" fmla="*/ 285 w 3032"/>
                <a:gd name="T1" fmla="*/ 0 h 464"/>
                <a:gd name="T2" fmla="*/ 0 w 3032"/>
                <a:gd name="T3" fmla="*/ 464 h 464"/>
                <a:gd name="T4" fmla="*/ 3032 w 3032"/>
                <a:gd name="T5" fmla="*/ 464 h 464"/>
                <a:gd name="T6" fmla="*/ 2745 w 3032"/>
                <a:gd name="T7" fmla="*/ 0 h 464"/>
                <a:gd name="T8" fmla="*/ 285 w 3032"/>
                <a:gd name="T9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2" h="464">
                  <a:moveTo>
                    <a:pt x="285" y="0"/>
                  </a:moveTo>
                  <a:lnTo>
                    <a:pt x="0" y="464"/>
                  </a:lnTo>
                  <a:lnTo>
                    <a:pt x="3032" y="464"/>
                  </a:lnTo>
                  <a:lnTo>
                    <a:pt x="2745" y="0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Freeform 8"/>
            <p:cNvSpPr/>
            <p:nvPr/>
          </p:nvSpPr>
          <p:spPr bwMode="auto">
            <a:xfrm>
              <a:off x="1938" y="6706"/>
              <a:ext cx="6055" cy="1160"/>
            </a:xfrm>
            <a:custGeom>
              <a:avLst/>
              <a:gdLst>
                <a:gd name="T0" fmla="*/ 2422 w 2422"/>
                <a:gd name="T1" fmla="*/ 464 h 464"/>
                <a:gd name="T2" fmla="*/ 2136 w 2422"/>
                <a:gd name="T3" fmla="*/ 0 h 464"/>
                <a:gd name="T4" fmla="*/ 286 w 2422"/>
                <a:gd name="T5" fmla="*/ 0 h 464"/>
                <a:gd name="T6" fmla="*/ 0 w 2422"/>
                <a:gd name="T7" fmla="*/ 464 h 464"/>
                <a:gd name="T8" fmla="*/ 2422 w 2422"/>
                <a:gd name="T9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2" h="464">
                  <a:moveTo>
                    <a:pt x="2422" y="464"/>
                  </a:moveTo>
                  <a:lnTo>
                    <a:pt x="2136" y="0"/>
                  </a:lnTo>
                  <a:lnTo>
                    <a:pt x="286" y="0"/>
                  </a:lnTo>
                  <a:lnTo>
                    <a:pt x="0" y="464"/>
                  </a:lnTo>
                  <a:lnTo>
                    <a:pt x="2422" y="46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3470" y="4226"/>
              <a:ext cx="2990" cy="1163"/>
            </a:xfrm>
            <a:custGeom>
              <a:avLst/>
              <a:gdLst>
                <a:gd name="T0" fmla="*/ 284 w 1196"/>
                <a:gd name="T1" fmla="*/ 0 h 465"/>
                <a:gd name="T2" fmla="*/ 0 w 1196"/>
                <a:gd name="T3" fmla="*/ 465 h 465"/>
                <a:gd name="T4" fmla="*/ 1196 w 1196"/>
                <a:gd name="T5" fmla="*/ 465 h 465"/>
                <a:gd name="T6" fmla="*/ 912 w 1196"/>
                <a:gd name="T7" fmla="*/ 0 h 465"/>
                <a:gd name="T8" fmla="*/ 284 w 1196"/>
                <a:gd name="T9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6" h="465">
                  <a:moveTo>
                    <a:pt x="284" y="0"/>
                  </a:moveTo>
                  <a:lnTo>
                    <a:pt x="0" y="465"/>
                  </a:lnTo>
                  <a:lnTo>
                    <a:pt x="1196" y="465"/>
                  </a:lnTo>
                  <a:lnTo>
                    <a:pt x="912" y="0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7" name="Rectangle 35"/>
            <p:cNvSpPr>
              <a:spLocks noChangeArrowheads="1"/>
            </p:cNvSpPr>
            <p:nvPr/>
          </p:nvSpPr>
          <p:spPr bwMode="auto">
            <a:xfrm>
              <a:off x="6125" y="4844"/>
              <a:ext cx="1493" cy="5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>
              <a:off x="5317" y="3517"/>
              <a:ext cx="1493" cy="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416" y="2759"/>
              <a:ext cx="1520" cy="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No.1</a:t>
              </a:r>
              <a:endPara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233" y="4211"/>
              <a:ext cx="1603" cy="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No.2</a:t>
              </a:r>
              <a:endPara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Rectangle 35"/>
            <p:cNvSpPr>
              <a:spLocks noChangeArrowheads="1"/>
            </p:cNvSpPr>
            <p:nvPr/>
          </p:nvSpPr>
          <p:spPr bwMode="auto">
            <a:xfrm>
              <a:off x="6828" y="6134"/>
              <a:ext cx="1493" cy="5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936" y="5501"/>
              <a:ext cx="1534" cy="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No.3</a:t>
              </a:r>
              <a:endPara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6325870" y="1943735"/>
            <a:ext cx="50368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1200"/>
              <a:t>     </a:t>
            </a:r>
            <a:r>
              <a:rPr lang="zh-CN" altLang="en-US" sz="1200"/>
              <a:t>查座位系统服务于学校教务查座位，查座位，学员签到，培训查座位，用餐分座，出行分车等，还实用其他企业行业各种查座位。</a:t>
            </a:r>
            <a:endParaRPr lang="zh-CN" altLang="en-US" sz="1200"/>
          </a:p>
        </p:txBody>
      </p:sp>
      <p:sp>
        <p:nvSpPr>
          <p:cNvPr id="18" name="椭圆 17"/>
          <p:cNvSpPr/>
          <p:nvPr/>
        </p:nvSpPr>
        <p:spPr>
          <a:xfrm>
            <a:off x="6437630" y="1707515"/>
            <a:ext cx="166370" cy="16637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5" name="文本框 84"/>
          <p:cNvSpPr txBox="1"/>
          <p:nvPr/>
        </p:nvSpPr>
        <p:spPr>
          <a:xfrm>
            <a:off x="6745605" y="1652905"/>
            <a:ext cx="33140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No.1 </a:t>
            </a: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适合各方面各种场合查座位需求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746240" y="4568190"/>
            <a:ext cx="4616450" cy="4622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50000"/>
              </a:lnSpc>
            </a:pPr>
            <a:endParaRPr lang="zh-CN" altLang="en-US" sz="1200"/>
          </a:p>
        </p:txBody>
      </p:sp>
      <p:sp>
        <p:nvSpPr>
          <p:cNvPr id="39" name="文本框 38"/>
          <p:cNvSpPr txBox="1"/>
          <p:nvPr/>
        </p:nvSpPr>
        <p:spPr>
          <a:xfrm>
            <a:off x="6744970" y="4603115"/>
            <a:ext cx="54476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  No.3  在线查座位系统支持模拟查座位与查座位口令</a:t>
            </a: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（特色功能）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935990"/>
            <a:ext cx="3901440" cy="2724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635000" y="800735"/>
            <a:ext cx="28498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查座位系统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Seat    checking    systen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025900" y="433070"/>
            <a:ext cx="797369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8659495" y="126365"/>
            <a:ext cx="31362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请在此处输入标题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椭圆 1"/>
          <p:cNvSpPr/>
          <p:nvPr>
            <p:custDataLst>
              <p:tags r:id="rId1"/>
            </p:custDataLst>
          </p:nvPr>
        </p:nvSpPr>
        <p:spPr>
          <a:xfrm>
            <a:off x="6437630" y="3148330"/>
            <a:ext cx="166370" cy="16637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椭圆 2"/>
          <p:cNvSpPr/>
          <p:nvPr>
            <p:custDataLst>
              <p:tags r:id="rId2"/>
            </p:custDataLst>
          </p:nvPr>
        </p:nvSpPr>
        <p:spPr>
          <a:xfrm>
            <a:off x="6438265" y="4650105"/>
            <a:ext cx="166370" cy="16637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438265" y="3314700"/>
            <a:ext cx="4924425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    </a:t>
            </a:r>
            <a:r>
              <a:rPr lang="en-US" altLang="zh-CN" sz="1200"/>
              <a:t>支持随机查座位，男女均衡查座位</a:t>
            </a:r>
            <a:r>
              <a:rPr lang="zh-CN" altLang="en-US" sz="1200"/>
              <a:t>，</a:t>
            </a:r>
            <a:r>
              <a:rPr lang="en-US" altLang="zh-CN" sz="1200"/>
              <a:t>定向查座位，优先查座位</a:t>
            </a:r>
            <a:r>
              <a:rPr lang="zh-CN" altLang="en-US" sz="1200"/>
              <a:t>，</a:t>
            </a:r>
            <a:r>
              <a:rPr lang="en-US" altLang="zh-CN" sz="1200"/>
              <a:t>还</a:t>
            </a:r>
            <a:endParaRPr lang="en-US" altLang="zh-CN" sz="1200"/>
          </a:p>
          <a:p>
            <a:endParaRPr lang="en-US" altLang="zh-CN" sz="1200"/>
          </a:p>
          <a:p>
            <a:r>
              <a:rPr lang="zh-CN" altLang="en-US" sz="1200"/>
              <a:t>支持更复杂的查座位条件。</a:t>
            </a:r>
            <a:endParaRPr lang="zh-CN" altLang="en-US" sz="1200"/>
          </a:p>
        </p:txBody>
      </p:sp>
      <p:sp>
        <p:nvSpPr>
          <p:cNvPr id="23" name="文本框 22"/>
          <p:cNvSpPr txBox="1"/>
          <p:nvPr/>
        </p:nvSpPr>
        <p:spPr>
          <a:xfrm>
            <a:off x="6745605" y="3052445"/>
            <a:ext cx="4352925" cy="3765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400" b="1"/>
              <a:t>No.2  </a:t>
            </a:r>
            <a:r>
              <a:rPr lang="zh-CN" altLang="en-US" sz="1400" b="1"/>
              <a:t>支持多种查座位方式</a:t>
            </a:r>
            <a:endParaRPr lang="zh-CN" altLang="en-US" sz="1400" b="1"/>
          </a:p>
          <a:p>
            <a:endParaRPr lang="zh-CN" altLang="en-US" sz="1400" b="1"/>
          </a:p>
        </p:txBody>
      </p:sp>
      <p:sp>
        <p:nvSpPr>
          <p:cNvPr id="29" name="文本框 28"/>
          <p:cNvSpPr txBox="1"/>
          <p:nvPr/>
        </p:nvSpPr>
        <p:spPr>
          <a:xfrm>
            <a:off x="6744970" y="4212590"/>
            <a:ext cx="4439920" cy="4191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6325870" y="4909820"/>
            <a:ext cx="5469890" cy="880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    </a:t>
            </a:r>
            <a:r>
              <a:rPr lang="en-US" altLang="zh-CN" sz="1200"/>
              <a:t>模拟查座位，查座位预览、体验查座位功能查座位口令实现每次查座位单独生成二维码与口令，答对口令才能进入对应查座位    </a:t>
            </a:r>
            <a:r>
              <a:rPr lang="en-US" altLang="zh-CN"/>
              <a:t> 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113915" y="2075180"/>
            <a:ext cx="93021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5400" b="1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谢谢观看</a:t>
            </a:r>
            <a:endParaRPr lang="zh-CN" altLang="en-US" sz="5400" b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algn="l"/>
            <a:r>
              <a:rPr lang="en-US" altLang="zh-CN" sz="5400" b="1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Thanks for watching</a:t>
            </a:r>
            <a:endParaRPr lang="en-US" altLang="zh-CN" sz="5400" b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45125" y="4116070"/>
            <a:ext cx="4460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厦门光镊科技有限公司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025900" y="433070"/>
            <a:ext cx="797369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0" y="1693545"/>
            <a:ext cx="507365" cy="16846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15" name="矩形 14"/>
          <p:cNvSpPr/>
          <p:nvPr/>
        </p:nvSpPr>
        <p:spPr>
          <a:xfrm>
            <a:off x="10909935" y="4116070"/>
            <a:ext cx="1282065" cy="14217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矩形 10"/>
          <p:cNvSpPr/>
          <p:nvPr/>
        </p:nvSpPr>
        <p:spPr>
          <a:xfrm>
            <a:off x="0" y="1196340"/>
            <a:ext cx="3901440" cy="2724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1967833" y="2021912"/>
            <a:ext cx="34428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创建会议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pPr algn="l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Create  a   meeting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59135" y="1960880"/>
            <a:ext cx="7317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1</a:t>
            </a:r>
            <a:endParaRPr lang="en-US" altLang="zh-CN" sz="3200" b="1">
              <a:solidFill>
                <a:schemeClr val="tx1">
                  <a:lumMod val="75000"/>
                  <a:lumOff val="2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89491" y="2168276"/>
            <a:ext cx="177671" cy="177671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67080" y="374650"/>
            <a:ext cx="4305300" cy="14135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目录</a:t>
            </a:r>
            <a:endParaRPr lang="zh-CN" altLang="en-US" sz="6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78005" y="2808546"/>
            <a:ext cx="34428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创建宴会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pPr algn="l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Create  a   banquet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69307" y="2747514"/>
            <a:ext cx="7317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2</a:t>
            </a:r>
            <a:endParaRPr lang="en-US" altLang="zh-CN" sz="3200" b="1">
              <a:solidFill>
                <a:schemeClr val="tx1">
                  <a:lumMod val="75000"/>
                  <a:lumOff val="2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89503" y="2950465"/>
            <a:ext cx="177671" cy="177671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967833" y="3597893"/>
            <a:ext cx="34428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邀请采集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pPr algn="l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Invited  colleation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59135" y="3536861"/>
            <a:ext cx="7317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3</a:t>
            </a:r>
            <a:endParaRPr lang="en-US" altLang="zh-CN" sz="3200" b="1">
              <a:solidFill>
                <a:schemeClr val="tx1">
                  <a:lumMod val="75000"/>
                  <a:lumOff val="2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89491" y="3732827"/>
            <a:ext cx="177671" cy="177671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4025900" y="433070"/>
            <a:ext cx="797369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2512060" y="206375"/>
            <a:ext cx="10003155" cy="2292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在我们的生命之河短暂相遇然后别离之后那些孑然独立的岁月,因为知道人情淡薄,由奉守着那句老生常谈的话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安慰捉襟见肘，唯有冷暖自知。</a:t>
            </a:r>
            <a:endParaRPr lang="zh-CN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1" name="组合 20"/>
          <p:cNvGrpSpPr/>
          <p:nvPr/>
        </p:nvGrpSpPr>
        <p:grpSpPr>
          <a:xfrm>
            <a:off x="872490" y="1835150"/>
            <a:ext cx="2773045" cy="3362960"/>
            <a:chOff x="1374" y="2890"/>
            <a:chExt cx="4367" cy="5296"/>
          </a:xfrm>
        </p:grpSpPr>
        <p:sp>
          <p:nvSpPr>
            <p:cNvPr id="19" name="矩形 18"/>
            <p:cNvSpPr/>
            <p:nvPr/>
          </p:nvSpPr>
          <p:spPr>
            <a:xfrm>
              <a:off x="1374" y="2890"/>
              <a:ext cx="4356" cy="52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915" y="3360"/>
              <a:ext cx="3826" cy="43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460115" y="2714625"/>
            <a:ext cx="52832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创建会议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pPr algn="l"/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Create  a   meeting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15135" y="2555240"/>
            <a:ext cx="1381760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15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1</a:t>
            </a:r>
            <a:endParaRPr lang="en-US" altLang="zh-CN" sz="11500" b="1">
              <a:solidFill>
                <a:schemeClr val="tx1">
                  <a:lumMod val="75000"/>
                  <a:lumOff val="2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4025900" y="433070"/>
            <a:ext cx="797369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088130" y="3785235"/>
            <a:ext cx="604964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在我们的生命之河短暂相遇然后别离之后那些孑然独立的岁月,因为知道人情淡薄,由奉守着那句老生常谈的话——安慰捉襟见肘,唯有冷暖自知。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70785" y="208280"/>
            <a:ext cx="10831830" cy="3327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矩形 10"/>
          <p:cNvSpPr/>
          <p:nvPr/>
        </p:nvSpPr>
        <p:spPr>
          <a:xfrm>
            <a:off x="0" y="925830"/>
            <a:ext cx="3901440" cy="2724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1208405" y="781685"/>
            <a:ext cx="4674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会议活动基础信息设置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Basic information setting of conference activities 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5610" y="739775"/>
            <a:ext cx="7727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en-US" altLang="zh-CN" sz="3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96240" y="1595120"/>
            <a:ext cx="166370" cy="16637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" name="直接连接符 1"/>
          <p:cNvCxnSpPr/>
          <p:nvPr/>
        </p:nvCxnSpPr>
        <p:spPr>
          <a:xfrm>
            <a:off x="4025900" y="433070"/>
            <a:ext cx="797369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351915" y="211455"/>
            <a:ext cx="11031855" cy="3390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r"/>
            <a:r>
              <a:rPr lang="zh-CN" altLang="en-US" sz="1200">
                <a:sym typeface="+mn-ea"/>
              </a:rPr>
              <a:t>在我们的生命之河短暂相遇然后别离之后那些孑然独立的岁月,因为知道人情淡薄,由奉守着那句老生常谈的话</a:t>
            </a:r>
            <a:r>
              <a:rPr lang="en-US" altLang="zh-CN" sz="1200">
                <a:sym typeface="+mn-ea"/>
              </a:rPr>
              <a:t>——</a:t>
            </a:r>
            <a:r>
              <a:rPr lang="zh-CN" altLang="en-US" sz="1200">
                <a:sym typeface="+mn-ea"/>
              </a:rPr>
              <a:t>安慰捉襟见肘，唯有冷暖自知。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014350" y="682148"/>
            <a:ext cx="1839595" cy="1823720"/>
            <a:chOff x="8113" y="4471"/>
            <a:chExt cx="3001" cy="2910"/>
          </a:xfrm>
        </p:grpSpPr>
        <p:sp>
          <p:nvSpPr>
            <p:cNvPr id="4" name="同心圆 3"/>
            <p:cNvSpPr/>
            <p:nvPr/>
          </p:nvSpPr>
          <p:spPr>
            <a:xfrm>
              <a:off x="8113" y="4471"/>
              <a:ext cx="3001" cy="2910"/>
            </a:xfrm>
            <a:prstGeom prst="donut">
              <a:avLst>
                <a:gd name="adj" fmla="val 1510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 rot="2460000">
              <a:off x="10502" y="4577"/>
              <a:ext cx="479" cy="571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728980" y="1477645"/>
            <a:ext cx="6229350" cy="6629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/>
              <a:t>当创始人创建平台后，点击【创建会议】输入会议基本信息（时间地点、流程、企业名称），点击【下一步】</a:t>
            </a:r>
            <a:endParaRPr lang="zh-CN" altLang="en-US" sz="1400"/>
          </a:p>
        </p:txBody>
      </p:sp>
      <p:pic>
        <p:nvPicPr>
          <p:cNvPr id="1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12968" t="26391" r="5186" b="5947"/>
          <a:stretch>
            <a:fillRect/>
          </a:stretch>
        </p:blipFill>
        <p:spPr>
          <a:xfrm>
            <a:off x="728980" y="2661920"/>
            <a:ext cx="4966970" cy="3137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14509" t="26965" r="4364" b="7294"/>
          <a:stretch>
            <a:fillRect/>
          </a:stretch>
        </p:blipFill>
        <p:spPr>
          <a:xfrm>
            <a:off x="6397625" y="2637155"/>
            <a:ext cx="5323205" cy="316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椭圆 17"/>
          <p:cNvSpPr/>
          <p:nvPr/>
        </p:nvSpPr>
        <p:spPr>
          <a:xfrm>
            <a:off x="435610" y="1604010"/>
            <a:ext cx="252730" cy="25273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5" name="文本框 84"/>
          <p:cNvSpPr txBox="1"/>
          <p:nvPr/>
        </p:nvSpPr>
        <p:spPr>
          <a:xfrm>
            <a:off x="812165" y="1604010"/>
            <a:ext cx="4886960" cy="5549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sz="1400">
                <a:sym typeface="+mn-ea"/>
              </a:rPr>
              <a:t>点击【下一步】，下载人员模板，将其导入</a:t>
            </a:r>
            <a:r>
              <a:rPr lang="en-US" altLang="zh-CN" sz="1400">
                <a:sym typeface="+mn-ea"/>
              </a:rPr>
              <a:t>Excel</a:t>
            </a:r>
            <a:endParaRPr lang="zh-CN" altLang="en-US" sz="1400"/>
          </a:p>
          <a:p>
            <a:pPr algn="l"/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925830"/>
            <a:ext cx="3901440" cy="2724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1334135" y="800735"/>
            <a:ext cx="38754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参会人员信息导入设置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Participants information import settings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5610" y="739775"/>
            <a:ext cx="7727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en-US" altLang="zh-CN" sz="3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025900" y="433070"/>
            <a:ext cx="797369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635250" y="132080"/>
            <a:ext cx="12574905" cy="5016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 fontAlgn="auto">
              <a:lnSpc>
                <a:spcPct val="150000"/>
              </a:lnSpc>
            </a:pPr>
            <a:r>
              <a:rPr lang="zh-CN" altLang="en-US" sz="1200">
                <a:sym typeface="+mn-ea"/>
              </a:rPr>
              <a:t>在我们的生命之河短暂相遇然后别离之后那些孑然独立的岁月,因为知道人情淡薄,由奉守着那句老生常谈的话——安慰捉襟见肘,唯有冷暖自知。</a:t>
            </a:r>
            <a:endParaRPr lang="zh-CN" altLang="en-US" sz="1200"/>
          </a:p>
        </p:txBody>
      </p:sp>
      <p:pic>
        <p:nvPicPr>
          <p:cNvPr id="3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34566" t="17364" r="19465" b="20204"/>
          <a:stretch>
            <a:fillRect/>
          </a:stretch>
        </p:blipFill>
        <p:spPr>
          <a:xfrm>
            <a:off x="281940" y="2262505"/>
            <a:ext cx="3620135" cy="4140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3337" r="67612" b="60257"/>
          <a:stretch>
            <a:fillRect/>
          </a:stretch>
        </p:blipFill>
        <p:spPr>
          <a:xfrm>
            <a:off x="4112260" y="2440305"/>
            <a:ext cx="3383915" cy="317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33847" t="25195" r="18281" b="19884"/>
          <a:stretch>
            <a:fillRect/>
          </a:stretch>
        </p:blipFill>
        <p:spPr>
          <a:xfrm>
            <a:off x="7917815" y="2034540"/>
            <a:ext cx="3641725" cy="3441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0" y="925830"/>
            <a:ext cx="3901440" cy="2724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1334135" y="800735"/>
            <a:ext cx="3223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发布结果信息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Publish result information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5610" y="739775"/>
            <a:ext cx="7727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en-US" altLang="zh-CN" sz="3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025900" y="433070"/>
            <a:ext cx="797369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2660650" y="211455"/>
            <a:ext cx="9637395" cy="2857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r"/>
            <a:r>
              <a:rPr lang="zh-CN" altLang="en-US" sz="1200">
                <a:sym typeface="+mn-ea"/>
              </a:rPr>
              <a:t>在我们的生命之河短暂相遇然后别离之后那些孑然独立的岁月,因为知道人情淡薄,由奉守着那句老生常谈的话——安慰捉襟见肘,唯有冷暖自知。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246380" y="1384300"/>
            <a:ext cx="3390265" cy="892810"/>
          </a:xfrm>
          <a:custGeom>
            <a:avLst/>
            <a:gdLst>
              <a:gd name="connisteX0" fmla="*/ 3371850 w 3371850"/>
              <a:gd name="connsiteY0" fmla="*/ 0 h 1235710"/>
              <a:gd name="connisteX1" fmla="*/ 0 w 3371850"/>
              <a:gd name="connsiteY1" fmla="*/ 0 h 1235710"/>
              <a:gd name="connisteX2" fmla="*/ 0 w 3371850"/>
              <a:gd name="connsiteY2" fmla="*/ 1235710 h 123571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3371850" h="1235710">
                <a:moveTo>
                  <a:pt x="3371850" y="0"/>
                </a:moveTo>
                <a:lnTo>
                  <a:pt x="0" y="0"/>
                </a:lnTo>
                <a:lnTo>
                  <a:pt x="0" y="1235710"/>
                </a:ln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246380" y="1377315"/>
            <a:ext cx="5111115" cy="14528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 fontAlgn="auto">
              <a:lnSpc>
                <a:spcPct val="150000"/>
              </a:lnSpc>
            </a:pPr>
            <a:r>
              <a:rPr lang="zh-CN" altLang="en-US" sz="1200">
                <a:solidFill>
                  <a:schemeClr val="tx1"/>
                </a:solidFill>
              </a:rPr>
              <a:t>导入后点击【下一步】会出现如下图的表格，点击【确定】会议成员信息都会出现</a:t>
            </a:r>
            <a:endParaRPr lang="zh-CN" altLang="en-US" sz="1200">
              <a:solidFill>
                <a:schemeClr val="tx1"/>
              </a:solidFill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1200">
                <a:solidFill>
                  <a:schemeClr val="tx1"/>
                </a:solidFill>
              </a:rPr>
              <a:t>当参会人员记不得查询条件的号码时，我们可以添加手机号作为查询的条件，如下图所示</a:t>
            </a:r>
            <a:endParaRPr lang="zh-CN" altLang="en-US" sz="1200">
              <a:solidFill>
                <a:schemeClr val="tx1"/>
              </a:solidFill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1200">
                <a:sym typeface="+mn-ea"/>
              </a:rPr>
              <a:t>参会人员只要拿出手机扫一扫，输入查询条件就可知道自己的座位</a:t>
            </a:r>
            <a:endParaRPr lang="zh-CN" altLang="en-US" sz="1200">
              <a:solidFill>
                <a:schemeClr val="tx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33072" t="25576" r="21391" b="25032"/>
          <a:stretch>
            <a:fillRect/>
          </a:stretch>
        </p:blipFill>
        <p:spPr>
          <a:xfrm>
            <a:off x="135890" y="2997835"/>
            <a:ext cx="3500755" cy="3803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图片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13652" t="17826" r="1530" b="32464"/>
          <a:stretch>
            <a:fillRect/>
          </a:stretch>
        </p:blipFill>
        <p:spPr>
          <a:xfrm>
            <a:off x="3844290" y="3574415"/>
            <a:ext cx="3479800" cy="2884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45090" t="21542" r="31146" b="19523"/>
          <a:stretch>
            <a:fillRect/>
          </a:stretch>
        </p:blipFill>
        <p:spPr>
          <a:xfrm>
            <a:off x="7117715" y="2574925"/>
            <a:ext cx="2530475" cy="399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图片 17" descr="c6b723bdfd6ec2faf3fc7a654123e7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484995" y="1757680"/>
            <a:ext cx="2351405" cy="45446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29640" y="7522210"/>
            <a:ext cx="5315585" cy="6540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1200"/>
          </a:p>
        </p:txBody>
      </p:sp>
      <p:sp>
        <p:nvSpPr>
          <p:cNvPr id="4" name="文本框 3"/>
          <p:cNvSpPr txBox="1"/>
          <p:nvPr/>
        </p:nvSpPr>
        <p:spPr>
          <a:xfrm>
            <a:off x="6967220" y="5911215"/>
            <a:ext cx="5463540" cy="4737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1" name="组合 20"/>
          <p:cNvGrpSpPr/>
          <p:nvPr/>
        </p:nvGrpSpPr>
        <p:grpSpPr>
          <a:xfrm>
            <a:off x="872490" y="1835150"/>
            <a:ext cx="2773045" cy="3362960"/>
            <a:chOff x="1374" y="2890"/>
            <a:chExt cx="4367" cy="5296"/>
          </a:xfrm>
        </p:grpSpPr>
        <p:sp>
          <p:nvSpPr>
            <p:cNvPr id="19" name="矩形 18"/>
            <p:cNvSpPr/>
            <p:nvPr/>
          </p:nvSpPr>
          <p:spPr>
            <a:xfrm>
              <a:off x="1374" y="2890"/>
              <a:ext cx="4356" cy="52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915" y="3360"/>
              <a:ext cx="3826" cy="43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460115" y="2714625"/>
            <a:ext cx="52832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创建宴会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Create  a   banquet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15135" y="2555240"/>
            <a:ext cx="1381760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15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115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4025900" y="433070"/>
            <a:ext cx="797369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088130" y="3785235"/>
            <a:ext cx="604964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在我们的生命之河短暂相遇然后别离之后那些孑然独立的岁月,因为知道人情淡薄,由奉守着那句老生常谈的话——安慰捉襟见肘,唯有冷暖自知。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99995" y="217170"/>
            <a:ext cx="11569700" cy="3041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0" y="925830"/>
            <a:ext cx="3901440" cy="2724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1334135" y="800735"/>
            <a:ext cx="5054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宴会活动基础信息设置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Basicin formation setting of banquet activities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5610" y="739775"/>
            <a:ext cx="7727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en-US" altLang="zh-CN" sz="3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025900" y="433070"/>
            <a:ext cx="797369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950720" y="222250"/>
            <a:ext cx="10419080" cy="2787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r"/>
            <a:r>
              <a:rPr lang="zh-CN" altLang="en-US" sz="1200">
                <a:sym typeface="+mn-ea"/>
              </a:rPr>
              <a:t>在我们的生命之河短暂相遇然后别离之后那些孑然独立的岁月,因为知道人情淡薄,由奉守着那句老生常谈的话——安慰捉襟见肘,唯有冷暖自知。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椭圆 25"/>
          <p:cNvSpPr/>
          <p:nvPr>
            <p:custDataLst>
              <p:tags r:id="rId1"/>
            </p:custDataLst>
          </p:nvPr>
        </p:nvSpPr>
        <p:spPr>
          <a:xfrm>
            <a:off x="396240" y="1681480"/>
            <a:ext cx="166370" cy="16637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31190" y="1461135"/>
            <a:ext cx="4235450" cy="7537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/>
              <a:t>点击【创建宴会】</a:t>
            </a:r>
            <a:endParaRPr lang="zh-CN" altLang="en-US" sz="1200"/>
          </a:p>
          <a:p>
            <a:r>
              <a:rPr lang="zh-CN" altLang="en-US" sz="1200"/>
              <a:t>输入宴会的基本信息（名称、时间地点、描述）</a:t>
            </a:r>
            <a:endParaRPr lang="zh-CN" altLang="en-US" sz="1200"/>
          </a:p>
          <a:p>
            <a:r>
              <a:rPr lang="zh-CN" altLang="en-US" sz="1200"/>
              <a:t>点击【更多自定义配置】可以改变字体颜色</a:t>
            </a:r>
            <a:r>
              <a:rPr lang="en-US" altLang="zh-CN" sz="1200"/>
              <a:t> </a:t>
            </a:r>
            <a:endParaRPr lang="en-US" altLang="zh-CN" sz="1200"/>
          </a:p>
        </p:txBody>
      </p:sp>
      <p:grpSp>
        <p:nvGrpSpPr>
          <p:cNvPr id="4" name="组合 3"/>
          <p:cNvGrpSpPr/>
          <p:nvPr/>
        </p:nvGrpSpPr>
        <p:grpSpPr>
          <a:xfrm>
            <a:off x="9014350" y="925988"/>
            <a:ext cx="1839595" cy="1823720"/>
            <a:chOff x="8113" y="4471"/>
            <a:chExt cx="3001" cy="2910"/>
          </a:xfrm>
        </p:grpSpPr>
        <p:sp>
          <p:nvSpPr>
            <p:cNvPr id="5" name="同心圆 4"/>
            <p:cNvSpPr/>
            <p:nvPr>
              <p:custDataLst>
                <p:tags r:id="rId2"/>
              </p:custDataLst>
            </p:nvPr>
          </p:nvSpPr>
          <p:spPr>
            <a:xfrm>
              <a:off x="8113" y="4471"/>
              <a:ext cx="3001" cy="2910"/>
            </a:xfrm>
            <a:prstGeom prst="donut">
              <a:avLst>
                <a:gd name="adj" fmla="val 1510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等腰三角形 6"/>
            <p:cNvSpPr/>
            <p:nvPr>
              <p:custDataLst>
                <p:tags r:id="rId3"/>
              </p:custDataLst>
            </p:nvPr>
          </p:nvSpPr>
          <p:spPr>
            <a:xfrm rot="2460000">
              <a:off x="10502" y="4577"/>
              <a:ext cx="479" cy="571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20" name="图片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13991" t="26461" r="10735" b="8566"/>
          <a:stretch>
            <a:fillRect/>
          </a:stretch>
        </p:blipFill>
        <p:spPr>
          <a:xfrm>
            <a:off x="1208405" y="2214880"/>
            <a:ext cx="6774180" cy="4295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0" y="925830"/>
            <a:ext cx="3901440" cy="2724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1334135" y="800735"/>
            <a:ext cx="52082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宾客信息导入设置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Guest personnel information import settings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5610" y="739775"/>
            <a:ext cx="7727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en-US" altLang="zh-CN" sz="3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025900" y="433070"/>
            <a:ext cx="797369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258445" y="1659890"/>
            <a:ext cx="177165" cy="17462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5" name="文本框 84"/>
          <p:cNvSpPr txBox="1"/>
          <p:nvPr/>
        </p:nvSpPr>
        <p:spPr>
          <a:xfrm>
            <a:off x="551180" y="1595120"/>
            <a:ext cx="3209290" cy="5461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sz="1200">
                <a:sym typeface="+mn-ea"/>
              </a:rPr>
              <a:t>点击【下一步】，下载人员模板，将其导入Excel</a:t>
            </a:r>
            <a:endParaRPr lang="zh-CN" altLang="en-US" sz="1200"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482455" y="433070"/>
            <a:ext cx="2709545" cy="969010"/>
          </a:xfrm>
          <a:prstGeom prst="rect">
            <a:avLst/>
          </a:prstGeom>
          <a:solidFill>
            <a:srgbClr val="FFC000"/>
          </a:solidFill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600960" y="208280"/>
            <a:ext cx="9836785" cy="4737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>
                <a:solidFill>
                  <a:schemeClr val="tx1"/>
                </a:solidFill>
                <a:sym typeface="+mn-ea"/>
              </a:rPr>
              <a:t>在我们的生命之河短暂相遇然后别离之后那些孑然独立的岁月,因为知道人情淡薄,由奉守着那句老生常谈的话——安慰捉襟见肘,唯有冷暖自知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。</a:t>
            </a:r>
            <a:endParaRPr lang="zh-CN" altLang="en-US" sz="1200"/>
          </a:p>
        </p:txBody>
      </p:sp>
      <p:pic>
        <p:nvPicPr>
          <p:cNvPr id="26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34249" t="26810" r="18890" b="20513"/>
          <a:stretch>
            <a:fillRect/>
          </a:stretch>
        </p:blipFill>
        <p:spPr>
          <a:xfrm>
            <a:off x="551180" y="2199005"/>
            <a:ext cx="3479165" cy="3780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图片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3607" r="61505" b="61699"/>
          <a:stretch>
            <a:fillRect/>
          </a:stretch>
        </p:blipFill>
        <p:spPr>
          <a:xfrm>
            <a:off x="4489450" y="2199005"/>
            <a:ext cx="3641090" cy="307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图片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32653" t="9300" r="20682" b="17978"/>
          <a:stretch>
            <a:fillRect/>
          </a:stretch>
        </p:blipFill>
        <p:spPr>
          <a:xfrm>
            <a:off x="8921115" y="2109470"/>
            <a:ext cx="2800350" cy="354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  <p:tag name="KSO_WM_UNIT_PLACING_PICTURE_USER_VIEWPORT" val="{&quot;height&quot;:4728,&quot;width&quot;:8284}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  <p:tag name="KSO_WM_UNIT_PLACING_PICTURE_USER_VIEWPORT" val="{&quot;height&quot;:4588,&quot;width&quot;:4427}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5.xml><?xml version="1.0" encoding="utf-8"?>
<p:tagLst xmlns:p="http://schemas.openxmlformats.org/presentationml/2006/main">
  <p:tag name="KSO_WPP_MARK_KEY" val="4d2520ad-7c83-4891-89db-aaf1b2f87d4e"/>
  <p:tag name="COMMONDATA" val="eyJjb3VudCI6OCwiaGRpZCI6IjdmMzc2ZTU4YzUwY2NiMTUzMGFkNGEzMWMxZTUxZGI5IiwidXNlckNvdW50Ijo1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2281</Words>
  <Application>WPS 演示</Application>
  <PresentationFormat>宽屏</PresentationFormat>
  <Paragraphs>170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思源黑体 CN Heavy</vt:lpstr>
      <vt:lpstr>黑体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千百吖</cp:lastModifiedBy>
  <cp:revision>56</cp:revision>
  <dcterms:created xsi:type="dcterms:W3CDTF">2019-06-19T02:08:00Z</dcterms:created>
  <dcterms:modified xsi:type="dcterms:W3CDTF">2023-03-24T06:37:15Z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KSOTemplateUUID">
    <vt:lpwstr>v1.0_mb_nOoABGTpuZeb9IabNAKjdw==</vt:lpwstr>
  </property>
  <property fmtid="{D5CDD505-2E9C-101B-9397-08002B2CF9AE}" pid="4" name="ICV">
    <vt:lpwstr>49A0711BDDD349808B7A1577F401B217</vt:lpwstr>
  </property>
</Properties>
</file>