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sldIdLst>
    <p:sldId id="260" r:id="rId4"/>
    <p:sldId id="259" r:id="rId5"/>
    <p:sldId id="261" r:id="rId6"/>
    <p:sldId id="286" r:id="rId7"/>
    <p:sldId id="263" r:id="rId8"/>
    <p:sldId id="262" r:id="rId9"/>
    <p:sldId id="266" r:id="rId10"/>
    <p:sldId id="267" r:id="rId11"/>
    <p:sldId id="307" r:id="rId12"/>
    <p:sldId id="308" r:id="rId13"/>
    <p:sldId id="309" r:id="rId14"/>
    <p:sldId id="310" r:id="rId15"/>
    <p:sldId id="270" r:id="rId16"/>
    <p:sldId id="279" r:id="rId17"/>
    <p:sldId id="271" r:id="rId18"/>
    <p:sldId id="272" r:id="rId19"/>
    <p:sldId id="277" r:id="rId20"/>
    <p:sldId id="326" r:id="rId21"/>
    <p:sldId id="327" r:id="rId22"/>
    <p:sldId id="328" r:id="rId23"/>
    <p:sldId id="276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2B4"/>
    <a:srgbClr val="1AA4DE"/>
    <a:srgbClr val="041933"/>
    <a:srgbClr val="345692"/>
    <a:srgbClr val="0F2E55"/>
    <a:srgbClr val="000E21"/>
    <a:srgbClr val="17C0D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2E55"/>
              </a:gs>
              <a:gs pos="94000">
                <a:srgbClr val="000E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21082410">
            <a:off x="-573391" y="1738896"/>
            <a:ext cx="14010190" cy="679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4"/>
          <p:cNvSpPr txBox="1"/>
          <p:nvPr userDrawn="1"/>
        </p:nvSpPr>
        <p:spPr>
          <a:xfrm>
            <a:off x="838200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2E55"/>
              </a:gs>
              <a:gs pos="94000">
                <a:srgbClr val="000E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 rot="21082410">
            <a:off x="-573391" y="1012269"/>
            <a:ext cx="14010190" cy="679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/>
          <p:cNvSpPr txBox="1"/>
          <p:nvPr/>
        </p:nvSpPr>
        <p:spPr>
          <a:xfrm>
            <a:off x="5563636" y="254502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厦门光镊科技有限公司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563636" y="2939275"/>
            <a:ext cx="628650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b="1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r>
              <a:rPr lang="zh-CN" altLang="en-US" sz="5335" b="1" dirty="0">
                <a:solidFill>
                  <a:schemeClr val="bg1"/>
                </a:solidFill>
                <a:cs typeface="+mn-ea"/>
                <a:sym typeface="+mn-lt"/>
              </a:rPr>
              <a:t>智慧校园解决方案</a:t>
            </a:r>
            <a:endParaRPr lang="zh-CN" altLang="en-US" sz="53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5563636" y="3915787"/>
            <a:ext cx="45926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解锁数字化“人才培养+学校管理”新模式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63636" y="1152990"/>
            <a:ext cx="40197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spc="-400" dirty="0">
                <a:solidFill>
                  <a:schemeClr val="bg1"/>
                </a:solidFill>
                <a:cs typeface="+mn-ea"/>
                <a:sym typeface="+mn-lt"/>
              </a:rPr>
              <a:t>2023</a:t>
            </a:r>
            <a:endParaRPr lang="zh-CN" altLang="en-US" sz="8800" spc="-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06569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9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考试管理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选择年级，点击右边的创建按钮创建考试，第一步设置考试类型，第二步，设置考试科目，第三部设置考试权限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 descr="F:\PPT素材\Snipaste_2023-03-01_16-09-17.pngSnipaste_2023-03-01_16-09-17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0419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14500" y="1812460"/>
            <a:ext cx="6036310" cy="323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成绩管理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设置完考试管理这边就会生成一条考试记录，直接导出考试成绩就可以显示学生成绩的优良中差（也可以是等级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ABCD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）和班级排名，年段排名等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 descr="F:\PPT素材\成绩管理.png成绩管理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0419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14500" y="1976607"/>
            <a:ext cx="6036310" cy="290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成绩分析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导入成绩之后，运用大数据技术</a:t>
            </a: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进行成绩分析</a:t>
            </a: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，切实解决日常教学与管理中存在的具体问题，起到了很好的辅助作用。现就设计思路与主要功能介绍如下</a:t>
            </a:r>
            <a:endParaRPr lang="zh-CN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 descr="F:\PPT素材\成绩分析.png成绩分析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0419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314500" y="2112497"/>
            <a:ext cx="6036310" cy="263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rgbClr val="FFFFFF"/>
                  </a:solidFill>
                  <a:cs typeface="+mn-ea"/>
                  <a:sym typeface="+mn-lt"/>
                </a:rPr>
                <a:t>成绩分析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2925419" y="1390421"/>
            <a:ext cx="2239587" cy="12915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成绩分布分析</a:t>
            </a:r>
            <a:br>
              <a:rPr lang="en-US" sz="8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可以统计各个科目每个班级的分数段人数分布与平均分、优秀率、及格率等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2397414" y="1788504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1AA4DE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2925419" y="3384687"/>
            <a:ext cx="2239587" cy="12915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科目对比分析</a:t>
            </a:r>
            <a:b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统计单场考试的各个科目的总平均分、优秀率、良好率、及格率和合格率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45"/>
          <p:cNvSpPr>
            <a:spLocks noEditPoints="1"/>
          </p:cNvSpPr>
          <p:nvPr/>
        </p:nvSpPr>
        <p:spPr bwMode="auto">
          <a:xfrm>
            <a:off x="2397414" y="3803724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1AA4DE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9320871" y="1809459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82B4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6987942" y="1390421"/>
            <a:ext cx="2239587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成绩进退分析</a:t>
            </a:r>
            <a:b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折线图显示每个学生多次考试的成绩情况图形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9320871" y="3804359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82B4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6987942" y="3380877"/>
            <a:ext cx="2239587" cy="12573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班级对比分析</a:t>
            </a:r>
            <a:b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对比每个科目的班级排名、优秀率、及格率、良好率和各个阶段的人数对比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ounded Rectangle 67"/>
          <p:cNvSpPr/>
          <p:nvPr/>
        </p:nvSpPr>
        <p:spPr>
          <a:xfrm>
            <a:off x="899354" y="1390372"/>
            <a:ext cx="1357011" cy="1210480"/>
          </a:xfrm>
          <a:prstGeom prst="roundRect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01</a:t>
            </a:r>
            <a:endParaRPr lang="en-US" sz="1865" dirty="0">
              <a:cs typeface="+mn-ea"/>
              <a:sym typeface="+mn-lt"/>
            </a:endParaRPr>
          </a:p>
        </p:txBody>
      </p:sp>
      <p:sp>
        <p:nvSpPr>
          <p:cNvPr id="38" name="Rounded Rectangle 69"/>
          <p:cNvSpPr/>
          <p:nvPr/>
        </p:nvSpPr>
        <p:spPr>
          <a:xfrm>
            <a:off x="899354" y="3384573"/>
            <a:ext cx="1357011" cy="1210477"/>
          </a:xfrm>
          <a:prstGeom prst="roundRect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03</a:t>
            </a:r>
            <a:endParaRPr lang="en-US" sz="1865" dirty="0">
              <a:cs typeface="+mn-ea"/>
              <a:sym typeface="+mn-lt"/>
            </a:endParaRPr>
          </a:p>
        </p:txBody>
      </p:sp>
      <p:sp>
        <p:nvSpPr>
          <p:cNvPr id="39" name="Rounded Rectangle 44"/>
          <p:cNvSpPr/>
          <p:nvPr/>
        </p:nvSpPr>
        <p:spPr>
          <a:xfrm flipH="1">
            <a:off x="9901780" y="1390372"/>
            <a:ext cx="1357011" cy="1210480"/>
          </a:xfrm>
          <a:prstGeom prst="round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02</a:t>
            </a:r>
            <a:endParaRPr lang="en-US" sz="1865" dirty="0">
              <a:cs typeface="+mn-ea"/>
              <a:sym typeface="+mn-lt"/>
            </a:endParaRPr>
          </a:p>
        </p:txBody>
      </p:sp>
      <p:sp>
        <p:nvSpPr>
          <p:cNvPr id="40" name="Rounded Rectangle 47"/>
          <p:cNvSpPr/>
          <p:nvPr/>
        </p:nvSpPr>
        <p:spPr>
          <a:xfrm flipH="1">
            <a:off x="9901780" y="3380763"/>
            <a:ext cx="1357011" cy="1210477"/>
          </a:xfrm>
          <a:prstGeom prst="round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</a:t>
            </a:r>
            <a:r>
              <a:rPr lang="en-US" altLang="zh-CN" sz="1865" dirty="0">
                <a:cs typeface="+mn-ea"/>
                <a:sym typeface="+mn-lt"/>
              </a:rPr>
              <a:t>4</a:t>
            </a:r>
            <a:endParaRPr lang="en-US" sz="1865" dirty="0"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2925419" y="5378587"/>
            <a:ext cx="2239587" cy="129159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教师对比分析</a:t>
            </a:r>
            <a:br>
              <a:rPr lang="en-US" sz="8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</a:t>
            </a:r>
            <a:r>
              <a:rPr lang="zh-CN" sz="1400" dirty="0">
                <a:solidFill>
                  <a:schemeClr val="bg1"/>
                </a:solidFill>
                <a:cs typeface="+mn-ea"/>
                <a:sym typeface="+mn-lt"/>
              </a:rPr>
              <a:t>对比同一学科同一年级的所有教师所教导学生的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优秀率、及格率和排名</a:t>
            </a:r>
            <a:endParaRPr 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2434244" y="5776669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1AA4DE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ounded Rectangle 69"/>
          <p:cNvSpPr/>
          <p:nvPr/>
        </p:nvSpPr>
        <p:spPr>
          <a:xfrm>
            <a:off x="899354" y="5378473"/>
            <a:ext cx="1357011" cy="1210477"/>
          </a:xfrm>
          <a:prstGeom prst="roundRect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05</a:t>
            </a:r>
            <a:endParaRPr lang="en-US" sz="1865" dirty="0">
              <a:cs typeface="+mn-ea"/>
              <a:sym typeface="+mn-lt"/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9320871" y="5802069"/>
            <a:ext cx="414473" cy="41455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82B4"/>
          </a:solidFill>
          <a:ln w="9525">
            <a:noFill/>
            <a:round/>
          </a:ln>
        </p:spPr>
        <p:txBody>
          <a:bodyPr vert="horz" wrap="square" lIns="121869" tIns="60935" rIns="121869" bIns="60935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6987942" y="5378587"/>
            <a:ext cx="2239587" cy="103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班级进退分析</a:t>
            </a:r>
            <a:b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折线图显示每个班级每个科目多次考试的成绩进退情况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Rounded Rectangle 47"/>
          <p:cNvSpPr/>
          <p:nvPr/>
        </p:nvSpPr>
        <p:spPr>
          <a:xfrm flipH="1">
            <a:off x="9901780" y="5378473"/>
            <a:ext cx="1357011" cy="1210477"/>
          </a:xfrm>
          <a:prstGeom prst="round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865" dirty="0">
                <a:cs typeface="+mn-ea"/>
                <a:sym typeface="+mn-lt"/>
              </a:rPr>
              <a:t>06</a:t>
            </a:r>
            <a:endParaRPr lang="en-US" sz="1865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  <p:bldP spid="33" grpId="0" bldLvl="0" animBg="1"/>
      <p:bldP spid="34" grpId="0"/>
      <p:bldP spid="35" grpId="0" bldLvl="0" animBg="1"/>
      <p:bldP spid="36" grpId="0"/>
      <p:bldP spid="37" grpId="0" bldLvl="0" animBg="1"/>
      <p:bldP spid="38" grpId="0" bldLvl="0" animBg="1"/>
      <p:bldP spid="39" grpId="0" bldLvl="0" animBg="1"/>
      <p:bldP spid="40" grpId="0" bldLvl="0" animBg="1"/>
      <p:bldP spid="20" grpId="0"/>
      <p:bldP spid="21" grpId="0" bldLvl="0" animBg="1"/>
      <p:bldP spid="22" grpId="0" bldLvl="0" animBg="1"/>
      <p:bldP spid="26" grpId="0" bldLvl="0" animBg="1"/>
      <p:bldP spid="41" grpId="0"/>
      <p:bldP spid="4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rgbClr val="FFFFFF"/>
                  </a:solidFill>
                  <a:cs typeface="+mn-ea"/>
                  <a:sym typeface="+mn-lt"/>
                </a:rPr>
                <a:t>成绩查询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32585" y="1417320"/>
            <a:ext cx="6238240" cy="342519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2585" y="1005205"/>
            <a:ext cx="2577465" cy="38373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1" tIns="60931" rIns="121861" bIns="60931" numCol="1" spcCol="0" rtlCol="0" fromWordArt="0" anchor="ctr" anchorCtr="0" forceAA="0" compatLnSpc="1">
            <a:noAutofit/>
          </a:bodyPr>
          <a:lstStyle/>
          <a:p>
            <a:pPr algn="just">
              <a:buClr>
                <a:srgbClr val="13CADD"/>
              </a:buClr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2585" y="5349875"/>
            <a:ext cx="8927465" cy="1064895"/>
          </a:xfrm>
          <a:prstGeom prst="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1" tIns="60931" rIns="121861" bIns="60931" numCol="1" spcCol="0" rtlCol="0" fromWordArt="0" anchor="ctr" anchorCtr="0" forceAA="0" compatLnSpc="1">
            <a:noAutofit/>
          </a:bodyPr>
          <a:lstStyle/>
          <a:p>
            <a:pPr algn="ctr">
              <a:buClr>
                <a:srgbClr val="13CADD"/>
              </a:buClr>
            </a:pPr>
            <a:r>
              <a:rPr lang="zh-CN" altLang="en-US" sz="1200" dirty="0">
                <a:cs typeface="+mn-ea"/>
                <a:sym typeface="+mn-lt"/>
              </a:rPr>
              <a:t>学生或家长手机扫码可以直接查看成绩，以及该成绩与上次考试的对比。教师可以在</a:t>
            </a:r>
            <a:r>
              <a:rPr lang="en-US" altLang="zh-CN" sz="1200" dirty="0">
                <a:cs typeface="+mn-ea"/>
                <a:sym typeface="+mn-lt"/>
              </a:rPr>
              <a:t>PC</a:t>
            </a:r>
            <a:r>
              <a:rPr lang="zh-CN" altLang="en-US" sz="1200" dirty="0">
                <a:cs typeface="+mn-ea"/>
                <a:sym typeface="+mn-lt"/>
              </a:rPr>
              <a:t>电脑端查看统计是否已经查看成绩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0" b="1" dirty="0">
                <a:solidFill>
                  <a:schemeClr val="bg1"/>
                </a:solidFill>
                <a:cs typeface="+mn-ea"/>
                <a:sym typeface="+mn-lt"/>
              </a:rPr>
              <a:t>智慧德育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是基于“互联网+素质教育“的K12智慧德育管理系统。对学校德育工作规划、具体落实情况、德育工作总结等阶段性成果进行评价、汇总、排名和分析，通过灵活的评价指标、便捷化的评价方式和多维度的量化考核，为学校加强德育管理提供强有力的抓手。智慧德育由以下四部分组成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智慧德育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9"/>
          <p:cNvSpPr/>
          <p:nvPr/>
        </p:nvSpPr>
        <p:spPr bwMode="auto">
          <a:xfrm>
            <a:off x="5118278" y="3754186"/>
            <a:ext cx="1955444" cy="1963043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0082B4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6093981" y="2775357"/>
            <a:ext cx="1958136" cy="1960351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1AA4DE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5118278" y="1793836"/>
            <a:ext cx="1955444" cy="1960351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0082B4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8"/>
          <p:cNvSpPr/>
          <p:nvPr/>
        </p:nvSpPr>
        <p:spPr bwMode="auto">
          <a:xfrm>
            <a:off x="4138536" y="2775357"/>
            <a:ext cx="1955444" cy="1960351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1AA4DE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0"/>
          <p:cNvSpPr>
            <a:spLocks noEditPoints="1"/>
          </p:cNvSpPr>
          <p:nvPr/>
        </p:nvSpPr>
        <p:spPr bwMode="auto">
          <a:xfrm>
            <a:off x="1557655" y="909955"/>
            <a:ext cx="2463800" cy="48856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1"/>
          <p:cNvSpPr>
            <a:spLocks noEditPoints="1"/>
          </p:cNvSpPr>
          <p:nvPr/>
        </p:nvSpPr>
        <p:spPr bwMode="auto">
          <a:xfrm>
            <a:off x="8188960" y="919480"/>
            <a:ext cx="2257425" cy="47980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77985" y="1675765"/>
            <a:ext cx="2530475" cy="49168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44170" y="1675765"/>
            <a:ext cx="2325370" cy="4916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97930" y="3138443"/>
            <a:ext cx="701471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15431" y="3755533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五育登记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71462" y="2892229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30166" y="2300038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课堂点评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1924" y="3755533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44294" y="3415204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德育督导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33906" y="4063404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30166" y="4909074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班级评比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智慧办公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学校一体化智慧办公平台支持PC端、移动端随时随地办公，不受场景限制，采用积木式架构，经过多年的打磨完善，各业务模块功能不仅专业深入，且支持自定义运行模式、自定义流程、自定义参数和排版。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智慧办公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1847787" y="2722172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156409" y="2712647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507178" y="2712949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10030855" y="2712949"/>
            <a:ext cx="0" cy="39600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528695" y="3110865"/>
            <a:ext cx="1956435" cy="35058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111240" y="3110865"/>
            <a:ext cx="1955800" cy="35064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870585" y="3110865"/>
            <a:ext cx="1955800" cy="35064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9050655" y="3110865"/>
            <a:ext cx="1956435" cy="3505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809471" y="2062596"/>
            <a:ext cx="1394148" cy="650286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6457312" y="2062596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9332182" y="2072121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528775" y="1012198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工资管理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一键发布工资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教师微信查询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9050757" y="1012198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物品申购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只需要在系统中进行物品申购的填写便可快速进去审批状态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70020" y="1012203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校园公告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校园公告可以发送一下工作安排，教务通知，学校公告等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111332" y="1012203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日常请假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自定义请假流程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一键申请签字审批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033698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02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8335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03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556104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04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897873" y="2081646"/>
            <a:ext cx="1899298" cy="650286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376211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01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智慧办公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1847787" y="2722172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156409" y="2712647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507178" y="2712949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10030855" y="2712949"/>
            <a:ext cx="0" cy="39600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528695" y="3110865"/>
            <a:ext cx="1956435" cy="35058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111240" y="3110865"/>
            <a:ext cx="1955800" cy="35064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870585" y="3110865"/>
            <a:ext cx="1955800" cy="35064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9050655" y="3110865"/>
            <a:ext cx="1956435" cy="3505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1150713" y="2062596"/>
            <a:ext cx="1394148" cy="650286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809471" y="2062596"/>
            <a:ext cx="1394148" cy="650286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6457312" y="2062596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9332182" y="2072121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528775" y="1012198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油印管理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同一油印管理制度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方便财务统计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9050757" y="1012198"/>
            <a:ext cx="1955536" cy="9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值班登记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将值班流程和管理与办公自动化相结合，实现无纸化办公、信息化办公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70020" y="1012203"/>
            <a:ext cx="1955536" cy="10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公务用车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公务车辆统一管理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调度解决方案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111332" y="1012203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设备报修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学生点击报修，老师立刻收到消息 解决了报修困难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37494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05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033698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06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8335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07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556104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08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/>
          <p:nvPr/>
        </p:nvSpPr>
        <p:spPr>
          <a:xfrm>
            <a:off x="2036353" y="4074909"/>
            <a:ext cx="2354455" cy="471484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 Placeholder 11"/>
          <p:cNvSpPr txBox="1"/>
          <p:nvPr/>
        </p:nvSpPr>
        <p:spPr>
          <a:xfrm>
            <a:off x="2036354" y="4546211"/>
            <a:ext cx="2354453" cy="314100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智慧教务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itle 9"/>
          <p:cNvSpPr txBox="1"/>
          <p:nvPr/>
        </p:nvSpPr>
        <p:spPr>
          <a:xfrm>
            <a:off x="5237124" y="498484"/>
            <a:ext cx="2093611" cy="697317"/>
          </a:xfrm>
          <a:prstGeom prst="rect">
            <a:avLst/>
          </a:prstGeom>
        </p:spPr>
        <p:txBody>
          <a:bodyPr lIns="86697" tIns="43348" rIns="86697" bIns="433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AU" sz="5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ubtitle 10"/>
          <p:cNvSpPr txBox="1"/>
          <p:nvPr/>
        </p:nvSpPr>
        <p:spPr>
          <a:xfrm>
            <a:off x="4603743" y="1326685"/>
            <a:ext cx="3360373" cy="374124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735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Placeholder 10"/>
          <p:cNvSpPr txBox="1"/>
          <p:nvPr/>
        </p:nvSpPr>
        <p:spPr>
          <a:xfrm>
            <a:off x="4062653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Placeholder 11"/>
          <p:cNvSpPr txBox="1"/>
          <p:nvPr/>
        </p:nvSpPr>
        <p:spPr>
          <a:xfrm>
            <a:off x="4062654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智慧德育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Placeholder 10"/>
          <p:cNvSpPr txBox="1"/>
          <p:nvPr/>
        </p:nvSpPr>
        <p:spPr>
          <a:xfrm>
            <a:off x="6088954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 txBox="1"/>
          <p:nvPr/>
        </p:nvSpPr>
        <p:spPr>
          <a:xfrm>
            <a:off x="6088955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智慧办公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 Placeholder 10"/>
          <p:cNvSpPr txBox="1"/>
          <p:nvPr/>
        </p:nvSpPr>
        <p:spPr>
          <a:xfrm>
            <a:off x="8115254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Placeholder 11"/>
          <p:cNvSpPr txBox="1"/>
          <p:nvPr/>
        </p:nvSpPr>
        <p:spPr>
          <a:xfrm>
            <a:off x="8115255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家校互联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val 25"/>
          <p:cNvSpPr/>
          <p:nvPr/>
        </p:nvSpPr>
        <p:spPr>
          <a:xfrm>
            <a:off x="2680335" y="2660015"/>
            <a:ext cx="1066165" cy="1065600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US" altLang="en-AU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588851" y="2659778"/>
            <a:ext cx="1302060" cy="1065600"/>
            <a:chOff x="3026659" y="2639898"/>
            <a:chExt cx="1896728" cy="1552274"/>
          </a:xfrm>
          <a:solidFill>
            <a:srgbClr val="0082B4"/>
          </a:solidFill>
        </p:grpSpPr>
        <p:sp>
          <p:nvSpPr>
            <p:cNvPr id="17" name="Oval 26"/>
            <p:cNvSpPr/>
            <p:nvPr/>
          </p:nvSpPr>
          <p:spPr>
            <a:xfrm>
              <a:off x="3026659" y="2639898"/>
              <a:ext cx="1552274" cy="15522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AU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874627" y="3277303"/>
              <a:ext cx="48760" cy="100230"/>
            </a:xfrm>
            <a:custGeom>
              <a:avLst/>
              <a:gdLst>
                <a:gd name="T0" fmla="*/ 18 w 18"/>
                <a:gd name="T1" fmla="*/ 37 h 37"/>
                <a:gd name="T2" fmla="*/ 18 w 18"/>
                <a:gd name="T3" fmla="*/ 0 h 37"/>
                <a:gd name="T4" fmla="*/ 0 w 18"/>
                <a:gd name="T5" fmla="*/ 0 h 37"/>
                <a:gd name="T6" fmla="*/ 0 w 18"/>
                <a:gd name="T7" fmla="*/ 21 h 37"/>
                <a:gd name="T8" fmla="*/ 18 w 1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8" y="37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71397" tIns="85699" rIns="171397" bIns="85699" numCol="1" anchor="t" anchorCtr="0" compatLnSpc="1"/>
            <a:lstStyle/>
            <a:p>
              <a:pPr algn="ctr"/>
              <a:endParaRPr lang="en-US" sz="4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27"/>
          <p:cNvSpPr/>
          <p:nvPr/>
        </p:nvSpPr>
        <p:spPr>
          <a:xfrm>
            <a:off x="6733381" y="2659778"/>
            <a:ext cx="1065600" cy="1065600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8759682" y="2659778"/>
            <a:ext cx="1065600" cy="1065600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  <p:bldP spid="9" grpId="0"/>
      <p:bldP spid="10" grpId="0"/>
      <p:bldP spid="12" grpId="0"/>
      <p:bldP spid="13" grpId="0"/>
      <p:bldP spid="14" grpId="0"/>
      <p:bldP spid="15" grpId="0" bldLvl="0" animBg="1"/>
      <p:bldP spid="19" grpId="0" bldLvl="0" animBg="1"/>
      <p:bldP spid="2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家校互联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综合全方位解决家庭与学校之间的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沟通、互动、安全、健康、透明、成长教育问题。有以下模块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3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家校互联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75371" y="1988166"/>
            <a:ext cx="1024328" cy="1022664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712938" y="3427942"/>
            <a:ext cx="766130" cy="766470"/>
          </a:xfrm>
          <a:prstGeom prst="ellipse">
            <a:avLst/>
          </a:prstGeom>
          <a:solidFill>
            <a:srgbClr val="1AA4DE"/>
          </a:solidFill>
          <a:ln w="9525" cmpd="sng">
            <a:solidFill>
              <a:srgbClr val="CBAB89"/>
            </a:solidFill>
            <a:round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883294" y="3296668"/>
            <a:ext cx="1022213" cy="1022664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269564" y="3296668"/>
            <a:ext cx="1022211" cy="1022664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575371" y="4603054"/>
            <a:ext cx="1024328" cy="1024782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765866" y="2102501"/>
            <a:ext cx="1638078" cy="444637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427205" y="2102501"/>
            <a:ext cx="757665" cy="1020548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6599676" y="4688176"/>
            <a:ext cx="2664000" cy="444637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2168204" y="4319153"/>
            <a:ext cx="2628000" cy="294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6673772" y="3722250"/>
            <a:ext cx="91004" cy="182089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5410294" y="3722250"/>
            <a:ext cx="91005" cy="182089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5996531" y="4399793"/>
            <a:ext cx="182009" cy="9104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5996531" y="3135752"/>
            <a:ext cx="182009" cy="9104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5941507" y="3669317"/>
            <a:ext cx="308991" cy="287955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29605" y="2176780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家访管理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23410" y="350456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校园通知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37070" y="349059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信息采集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38495" y="481647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健康打卡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51990" y="909955"/>
            <a:ext cx="1813560" cy="3549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06705" y="2821940"/>
            <a:ext cx="2055495" cy="39166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185150" y="354330"/>
            <a:ext cx="1870075" cy="35502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246870" y="3004820"/>
            <a:ext cx="1870075" cy="35502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6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30" grpId="0" animBg="1"/>
      <p:bldP spid="30" grpId="1" animBg="1"/>
      <p:bldP spid="37" grpId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/>
          <p:nvPr/>
        </p:nvSpPr>
        <p:spPr>
          <a:xfrm>
            <a:off x="5885351" y="2355716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  <a:endParaRPr lang="zh-CN" altLang="en-US" sz="6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3"/>
          <p:cNvSpPr txBox="1"/>
          <p:nvPr/>
        </p:nvSpPr>
        <p:spPr>
          <a:xfrm>
            <a:off x="5885351" y="3404798"/>
            <a:ext cx="42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汇报人：第一</a:t>
            </a: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   汇报时间：</a:t>
            </a: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2029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06569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9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  <p:grpSp>
        <p:nvGrpSpPr>
          <p:cNvPr id="5" name="Group 144"/>
          <p:cNvGrpSpPr/>
          <p:nvPr/>
        </p:nvGrpSpPr>
        <p:grpSpPr>
          <a:xfrm>
            <a:off x="1059002" y="3704285"/>
            <a:ext cx="2390775" cy="2589718"/>
            <a:chOff x="734693" y="2718831"/>
            <a:chExt cx="1793081" cy="1942289"/>
          </a:xfrm>
        </p:grpSpPr>
        <p:grpSp>
          <p:nvGrpSpPr>
            <p:cNvPr id="6" name="Group 45"/>
            <p:cNvGrpSpPr/>
            <p:nvPr/>
          </p:nvGrpSpPr>
          <p:grpSpPr>
            <a:xfrm>
              <a:off x="734693" y="2718831"/>
              <a:ext cx="1793081" cy="1942289"/>
              <a:chOff x="793061" y="2154807"/>
              <a:chExt cx="1793081" cy="2210049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2" name="Round Same Side Corner Rectangle 41"/>
              <p:cNvSpPr/>
              <p:nvPr/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 Placeholder 3"/>
            <p:cNvSpPr txBox="1"/>
            <p:nvPr/>
          </p:nvSpPr>
          <p:spPr>
            <a:xfrm>
              <a:off x="869234" y="3359702"/>
              <a:ext cx="1523999" cy="108013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学校基础设置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档案管理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任课安排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考试管理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成绩分析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成绩查询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5"/>
          <p:cNvGrpSpPr/>
          <p:nvPr/>
        </p:nvGrpSpPr>
        <p:grpSpPr>
          <a:xfrm>
            <a:off x="3635412" y="3704285"/>
            <a:ext cx="2390775" cy="2589718"/>
            <a:chOff x="2667000" y="2718831"/>
            <a:chExt cx="1793081" cy="1942289"/>
          </a:xfrm>
        </p:grpSpPr>
        <p:grpSp>
          <p:nvGrpSpPr>
            <p:cNvPr id="11" name="Group 45"/>
            <p:cNvGrpSpPr/>
            <p:nvPr/>
          </p:nvGrpSpPr>
          <p:grpSpPr>
            <a:xfrm>
              <a:off x="2667000" y="2718831"/>
              <a:ext cx="1793081" cy="1942289"/>
              <a:chOff x="793061" y="2154807"/>
              <a:chExt cx="1793081" cy="2210049"/>
            </a:xfrm>
          </p:grpSpPr>
          <p:sp>
            <p:nvSpPr>
              <p:cNvPr id="78" name="Round Same Side Corner Rectangle 77"/>
              <p:cNvSpPr/>
              <p:nvPr/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79" name="Round Same Side Corner Rectangle 78"/>
              <p:cNvSpPr/>
              <p:nvPr/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Placeholder 3"/>
            <p:cNvSpPr txBox="1"/>
            <p:nvPr/>
          </p:nvSpPr>
          <p:spPr>
            <a:xfrm>
              <a:off x="2801541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五育登记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课堂评比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德育督导管理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班级评比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/>
        </p:nvGrpSpPr>
        <p:grpSpPr>
          <a:xfrm>
            <a:off x="6199188" y="3704285"/>
            <a:ext cx="2390775" cy="2589718"/>
            <a:chOff x="4589832" y="2718831"/>
            <a:chExt cx="1793081" cy="1942289"/>
          </a:xfrm>
        </p:grpSpPr>
        <p:grpSp>
          <p:nvGrpSpPr>
            <p:cNvPr id="13" name="Group 45"/>
            <p:cNvGrpSpPr/>
            <p:nvPr/>
          </p:nvGrpSpPr>
          <p:grpSpPr>
            <a:xfrm>
              <a:off x="4589832" y="2718831"/>
              <a:ext cx="1793081" cy="1942289"/>
              <a:chOff x="793061" y="2154807"/>
              <a:chExt cx="1793081" cy="2210049"/>
            </a:xfrm>
          </p:grpSpPr>
          <p:sp>
            <p:nvSpPr>
              <p:cNvPr id="98" name="Round Same Side Corner Rectangle 97"/>
              <p:cNvSpPr/>
              <p:nvPr/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99" name="Round Same Side Corner Rectangle 98"/>
              <p:cNvSpPr/>
              <p:nvPr/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 Placeholder 3"/>
            <p:cNvSpPr txBox="1"/>
            <p:nvPr/>
          </p:nvSpPr>
          <p:spPr>
            <a:xfrm>
              <a:off x="4724373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校园公告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工资管理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日常请假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物品申购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公务用车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油印管理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设备报修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值班登记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7"/>
          <p:cNvGrpSpPr/>
          <p:nvPr/>
        </p:nvGrpSpPr>
        <p:grpSpPr>
          <a:xfrm>
            <a:off x="8775934" y="3704285"/>
            <a:ext cx="2390775" cy="2589718"/>
            <a:chOff x="6629400" y="2718831"/>
            <a:chExt cx="1793081" cy="1942289"/>
          </a:xfrm>
        </p:grpSpPr>
        <p:grpSp>
          <p:nvGrpSpPr>
            <p:cNvPr id="15" name="Group 45"/>
            <p:cNvGrpSpPr/>
            <p:nvPr/>
          </p:nvGrpSpPr>
          <p:grpSpPr>
            <a:xfrm>
              <a:off x="6629400" y="2718831"/>
              <a:ext cx="1793081" cy="1942289"/>
              <a:chOff x="793061" y="2154807"/>
              <a:chExt cx="1793081" cy="2210049"/>
            </a:xfrm>
          </p:grpSpPr>
          <p:sp>
            <p:nvSpPr>
              <p:cNvPr id="118" name="Round Same Side Corner Rectangle 117"/>
              <p:cNvSpPr/>
              <p:nvPr/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19" name="Round Same Side Corner Rectangle 118"/>
              <p:cNvSpPr/>
              <p:nvPr/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 Placeholder 3"/>
            <p:cNvSpPr txBox="1"/>
            <p:nvPr/>
          </p:nvSpPr>
          <p:spPr>
            <a:xfrm>
              <a:off x="6763941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家访管理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校园通知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信息采集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健康打卡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42"/>
          <p:cNvGrpSpPr/>
          <p:nvPr/>
        </p:nvGrpSpPr>
        <p:grpSpPr>
          <a:xfrm>
            <a:off x="6199187" y="2831581"/>
            <a:ext cx="2390775" cy="1602872"/>
            <a:chOff x="4589832" y="2064303"/>
            <a:chExt cx="1793081" cy="1202154"/>
          </a:xfrm>
        </p:grpSpPr>
        <p:grpSp>
          <p:nvGrpSpPr>
            <p:cNvPr id="19" name="Group 49"/>
            <p:cNvGrpSpPr/>
            <p:nvPr/>
          </p:nvGrpSpPr>
          <p:grpSpPr>
            <a:xfrm rot="16200000" flipH="1" flipV="1">
              <a:off x="4885295" y="1768839"/>
              <a:ext cx="1202154" cy="1793081"/>
              <a:chOff x="7162800" y="1192655"/>
              <a:chExt cx="1318260" cy="1628775"/>
            </a:xfrm>
          </p:grpSpPr>
          <p:sp>
            <p:nvSpPr>
              <p:cNvPr id="101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02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181573" y="2717836"/>
              <a:ext cx="609600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智慧办公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66"/>
            <p:cNvSpPr>
              <a:spLocks noEditPoints="1"/>
            </p:cNvSpPr>
            <p:nvPr/>
          </p:nvSpPr>
          <p:spPr bwMode="auto">
            <a:xfrm>
              <a:off x="5290251" y="2274791"/>
              <a:ext cx="392242" cy="30424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143"/>
          <p:cNvGrpSpPr/>
          <p:nvPr/>
        </p:nvGrpSpPr>
        <p:grpSpPr>
          <a:xfrm>
            <a:off x="8775934" y="2831581"/>
            <a:ext cx="2390775" cy="1602872"/>
            <a:chOff x="6629400" y="2064303"/>
            <a:chExt cx="1793081" cy="1202154"/>
          </a:xfrm>
        </p:grpSpPr>
        <p:grpSp>
          <p:nvGrpSpPr>
            <p:cNvPr id="21" name="Group 49"/>
            <p:cNvGrpSpPr/>
            <p:nvPr/>
          </p:nvGrpSpPr>
          <p:grpSpPr>
            <a:xfrm rot="16200000" flipH="1" flipV="1">
              <a:off x="6924863" y="1768839"/>
              <a:ext cx="1202154" cy="1793081"/>
              <a:chOff x="7162800" y="1192655"/>
              <a:chExt cx="1318260" cy="1628775"/>
            </a:xfrm>
          </p:grpSpPr>
          <p:sp>
            <p:nvSpPr>
              <p:cNvPr id="121" name="Rectangle 24"/>
              <p:cNvSpPr/>
              <p:nvPr/>
            </p:nvSpPr>
            <p:spPr>
              <a:xfrm>
                <a:off x="7162800" y="1192655"/>
                <a:ext cx="1219200" cy="1628775"/>
              </a:xfrm>
              <a:prstGeom prst="homePlat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22" name="Rectangle 8"/>
              <p:cNvSpPr/>
              <p:nvPr/>
            </p:nvSpPr>
            <p:spPr>
              <a:xfrm>
                <a:off x="7261860" y="1192655"/>
                <a:ext cx="1219200" cy="1628775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7221141" y="2735163"/>
              <a:ext cx="609600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家校互联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05"/>
            <p:cNvSpPr>
              <a:spLocks noEditPoints="1"/>
            </p:cNvSpPr>
            <p:nvPr/>
          </p:nvSpPr>
          <p:spPr bwMode="auto">
            <a:xfrm>
              <a:off x="7339134" y="2236158"/>
              <a:ext cx="373613" cy="376054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9" y="31"/>
                </a:cxn>
                <a:cxn ang="0">
                  <a:pos x="4" y="32"/>
                </a:cxn>
                <a:cxn ang="0">
                  <a:pos x="7" y="25"/>
                </a:cxn>
                <a:cxn ang="0">
                  <a:pos x="6" y="42"/>
                </a:cxn>
                <a:cxn ang="0">
                  <a:pos x="11" y="39"/>
                </a:cxn>
                <a:cxn ang="0">
                  <a:pos x="15" y="46"/>
                </a:cxn>
                <a:cxn ang="0">
                  <a:pos x="0" y="69"/>
                </a:cxn>
                <a:cxn ang="0">
                  <a:pos x="7" y="67"/>
                </a:cxn>
                <a:cxn ang="0">
                  <a:pos x="5" y="62"/>
                </a:cxn>
                <a:cxn ang="0">
                  <a:pos x="9" y="55"/>
                </a:cxn>
                <a:cxn ang="0">
                  <a:pos x="5" y="55"/>
                </a:cxn>
                <a:cxn ang="0">
                  <a:pos x="1" y="57"/>
                </a:cxn>
                <a:cxn ang="0">
                  <a:pos x="14" y="51"/>
                </a:cxn>
                <a:cxn ang="0">
                  <a:pos x="10" y="59"/>
                </a:cxn>
                <a:cxn ang="0">
                  <a:pos x="7" y="71"/>
                </a:cxn>
                <a:cxn ang="0">
                  <a:pos x="1" y="20"/>
                </a:cxn>
                <a:cxn ang="0">
                  <a:pos x="6" y="1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0"/>
                </a:cxn>
                <a:cxn ang="0">
                  <a:pos x="11" y="16"/>
                </a:cxn>
                <a:cxn ang="0">
                  <a:pos x="15" y="20"/>
                </a:cxn>
                <a:cxn ang="0">
                  <a:pos x="70" y="20"/>
                </a:cxn>
                <a:cxn ang="0">
                  <a:pos x="20" y="19"/>
                </a:cxn>
                <a:cxn ang="0">
                  <a:pos x="21" y="10"/>
                </a:cxn>
                <a:cxn ang="0">
                  <a:pos x="71" y="11"/>
                </a:cxn>
                <a:cxn ang="0">
                  <a:pos x="71" y="39"/>
                </a:cxn>
                <a:cxn ang="0">
                  <a:pos x="21" y="40"/>
                </a:cxn>
                <a:cxn ang="0">
                  <a:pos x="20" y="31"/>
                </a:cxn>
                <a:cxn ang="0">
                  <a:pos x="70" y="30"/>
                </a:cxn>
                <a:cxn ang="0">
                  <a:pos x="71" y="39"/>
                </a:cxn>
                <a:cxn ang="0">
                  <a:pos x="70" y="61"/>
                </a:cxn>
                <a:cxn ang="0">
                  <a:pos x="20" y="60"/>
                </a:cxn>
                <a:cxn ang="0">
                  <a:pos x="21" y="51"/>
                </a:cxn>
                <a:cxn ang="0">
                  <a:pos x="71" y="52"/>
                </a:cxn>
              </a:cxnLst>
              <a:rect l="0" t="0" r="r" b="b"/>
              <a:pathLst>
                <a:path w="71" h="71">
                  <a:moveTo>
                    <a:pt x="1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36"/>
                    <a:pt x="9" y="35"/>
                    <a:pt x="9" y="31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4" y="31"/>
                    <a:pt x="4" y="3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7"/>
                    <a:pt x="4" y="25"/>
                    <a:pt x="7" y="25"/>
                  </a:cubicBezTo>
                  <a:cubicBezTo>
                    <a:pt x="11" y="25"/>
                    <a:pt x="14" y="27"/>
                    <a:pt x="14" y="31"/>
                  </a:cubicBezTo>
                  <a:cubicBezTo>
                    <a:pt x="14" y="37"/>
                    <a:pt x="6" y="38"/>
                    <a:pt x="6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5" y="39"/>
                    <a:pt x="15" y="39"/>
                    <a:pt x="15" y="39"/>
                  </a:cubicBezTo>
                  <a:lnTo>
                    <a:pt x="15" y="46"/>
                  </a:lnTo>
                  <a:close/>
                  <a:moveTo>
                    <a:pt x="7" y="71"/>
                  </a:moveTo>
                  <a:cubicBezTo>
                    <a:pt x="5" y="71"/>
                    <a:pt x="2" y="70"/>
                    <a:pt x="0" y="69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6"/>
                    <a:pt x="5" y="67"/>
                    <a:pt x="7" y="67"/>
                  </a:cubicBezTo>
                  <a:cubicBezTo>
                    <a:pt x="8" y="67"/>
                    <a:pt x="10" y="66"/>
                    <a:pt x="10" y="65"/>
                  </a:cubicBezTo>
                  <a:cubicBezTo>
                    <a:pt x="10" y="62"/>
                    <a:pt x="7" y="62"/>
                    <a:pt x="5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6" y="58"/>
                    <a:pt x="7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6" y="55"/>
                    <a:pt x="5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3" y="60"/>
                    <a:pt x="15" y="62"/>
                    <a:pt x="15" y="64"/>
                  </a:cubicBezTo>
                  <a:cubicBezTo>
                    <a:pt x="15" y="69"/>
                    <a:pt x="11" y="71"/>
                    <a:pt x="7" y="71"/>
                  </a:cubicBezTo>
                  <a:close/>
                  <a:moveTo>
                    <a:pt x="15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6" y="9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20"/>
                  </a:lnTo>
                  <a:close/>
                  <a:moveTo>
                    <a:pt x="71" y="19"/>
                  </a:moveTo>
                  <a:cubicBezTo>
                    <a:pt x="71" y="19"/>
                    <a:pt x="71" y="20"/>
                    <a:pt x="7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1" y="10"/>
                    <a:pt x="71" y="11"/>
                  </a:cubicBezTo>
                  <a:lnTo>
                    <a:pt x="71" y="19"/>
                  </a:lnTo>
                  <a:close/>
                  <a:moveTo>
                    <a:pt x="71" y="39"/>
                  </a:moveTo>
                  <a:cubicBezTo>
                    <a:pt x="71" y="40"/>
                    <a:pt x="71" y="40"/>
                    <a:pt x="7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0" y="40"/>
                    <a:pt x="20" y="3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0"/>
                    <a:pt x="21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1" y="30"/>
                    <a:pt x="71" y="31"/>
                    <a:pt x="71" y="31"/>
                  </a:cubicBezTo>
                  <a:lnTo>
                    <a:pt x="71" y="39"/>
                  </a:lnTo>
                  <a:close/>
                  <a:moveTo>
                    <a:pt x="71" y="60"/>
                  </a:moveTo>
                  <a:cubicBezTo>
                    <a:pt x="71" y="60"/>
                    <a:pt x="71" y="61"/>
                    <a:pt x="7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1" y="51"/>
                    <a:pt x="71" y="52"/>
                  </a:cubicBezTo>
                  <a:lnTo>
                    <a:pt x="71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156"/>
          <p:cNvGrpSpPr/>
          <p:nvPr/>
        </p:nvGrpSpPr>
        <p:grpSpPr>
          <a:xfrm>
            <a:off x="2185851" y="2087943"/>
            <a:ext cx="7975736" cy="740555"/>
            <a:chOff x="1638198" y="1613582"/>
            <a:chExt cx="5981802" cy="555416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4549141" y="1613582"/>
              <a:ext cx="45719" cy="2723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 baseline="-25000" dirty="0">
                <a:cs typeface="+mn-ea"/>
                <a:sym typeface="+mn-lt"/>
              </a:endParaRPr>
            </a:p>
          </p:txBody>
        </p:sp>
        <p:grpSp>
          <p:nvGrpSpPr>
            <p:cNvPr id="23" name="Group 154"/>
            <p:cNvGrpSpPr/>
            <p:nvPr/>
          </p:nvGrpSpPr>
          <p:grpSpPr>
            <a:xfrm>
              <a:off x="1638198" y="1885950"/>
              <a:ext cx="5981802" cy="283048"/>
              <a:chOff x="1638198" y="1730318"/>
              <a:chExt cx="5981802" cy="43868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9" name="U-Turn Arrow 148"/>
              <p:cNvSpPr/>
              <p:nvPr/>
            </p:nvSpPr>
            <p:spPr>
              <a:xfrm>
                <a:off x="1638198" y="1730318"/>
                <a:ext cx="5981802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U-Turn Arrow 149"/>
              <p:cNvSpPr/>
              <p:nvPr/>
            </p:nvSpPr>
            <p:spPr>
              <a:xfrm>
                <a:off x="3568094" y="1730318"/>
                <a:ext cx="2048941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152"/>
          <p:cNvGrpSpPr/>
          <p:nvPr/>
        </p:nvGrpSpPr>
        <p:grpSpPr>
          <a:xfrm>
            <a:off x="2221230" y="1436370"/>
            <a:ext cx="7781290" cy="695325"/>
            <a:chOff x="2942630" y="1008183"/>
            <a:chExt cx="3258740" cy="521579"/>
          </a:xfrm>
        </p:grpSpPr>
        <p:sp>
          <p:nvSpPr>
            <p:cNvPr id="152" name="Rounded Rectangle 151"/>
            <p:cNvSpPr/>
            <p:nvPr/>
          </p:nvSpPr>
          <p:spPr bwMode="auto">
            <a:xfrm>
              <a:off x="2942630" y="1041099"/>
              <a:ext cx="3258740" cy="4886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ctr" anchorCtr="0" compatLnSpc="1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管理员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教师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学生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家长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544719" y="178747"/>
            <a:ext cx="70567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AI</a:t>
            </a:r>
            <a:r>
              <a:rPr lang="zh-CN" altLang="en-US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智慧校园体系</a:t>
            </a:r>
            <a:endParaRPr lang="zh-CN" altLang="en-US" sz="4400" b="1" dirty="0" smtClean="0">
              <a:gradFill flip="none" rotWithShape="1">
                <a:gsLst>
                  <a:gs pos="0">
                    <a:srgbClr val="0A97F4"/>
                  </a:gs>
                  <a:gs pos="47000">
                    <a:srgbClr val="33E5FF"/>
                  </a:gs>
                  <a:gs pos="100000">
                    <a:srgbClr val="0A97F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59180" y="2832100"/>
            <a:ext cx="2390140" cy="1602740"/>
            <a:chOff x="1668" y="4460"/>
            <a:chExt cx="3764" cy="2524"/>
          </a:xfrm>
        </p:grpSpPr>
        <p:grpSp>
          <p:nvGrpSpPr>
            <p:cNvPr id="7" name="Group 140"/>
            <p:cNvGrpSpPr/>
            <p:nvPr/>
          </p:nvGrpSpPr>
          <p:grpSpPr>
            <a:xfrm>
              <a:off x="1668" y="4460"/>
              <a:ext cx="3765" cy="2524"/>
              <a:chOff x="734693" y="2064303"/>
              <a:chExt cx="1793081" cy="1202154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 flipH="1" flipV="1">
                <a:off x="1030156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8"/>
                <p:cNvSpPr/>
                <p:nvPr/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326432" y="2788202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智慧教务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3036" y="4901"/>
              <a:ext cx="1030" cy="772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35375" y="2831465"/>
            <a:ext cx="2390140" cy="1602740"/>
            <a:chOff x="5725" y="4459"/>
            <a:chExt cx="3764" cy="2524"/>
          </a:xfrm>
        </p:grpSpPr>
        <p:grpSp>
          <p:nvGrpSpPr>
            <p:cNvPr id="16" name="Group 141"/>
            <p:cNvGrpSpPr/>
            <p:nvPr/>
          </p:nvGrpSpPr>
          <p:grpSpPr>
            <a:xfrm>
              <a:off x="5725" y="4459"/>
              <a:ext cx="3765" cy="2524"/>
              <a:chOff x="2667000" y="2064303"/>
              <a:chExt cx="1793081" cy="1202154"/>
            </a:xfrm>
          </p:grpSpPr>
          <p:grpSp>
            <p:nvGrpSpPr>
              <p:cNvPr id="17" name="Group 49"/>
              <p:cNvGrpSpPr/>
              <p:nvPr/>
            </p:nvGrpSpPr>
            <p:grpSpPr>
              <a:xfrm rot="16200000" flipH="1" flipV="1">
                <a:off x="29624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81" name="Rectangle 24"/>
                <p:cNvSpPr/>
                <p:nvPr/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"/>
                <p:cNvSpPr/>
                <p:nvPr/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3258741" y="2747020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智慧德育</a:t>
                </a:r>
                <a:endParaRPr 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107"/>
            <p:cNvSpPr>
              <a:spLocks noEditPoints="1"/>
            </p:cNvSpPr>
            <p:nvPr/>
          </p:nvSpPr>
          <p:spPr bwMode="auto">
            <a:xfrm>
              <a:off x="7213" y="4941"/>
              <a:ext cx="790" cy="797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5" name="Rectangle 108"/>
            <p:cNvSpPr>
              <a:spLocks noChangeArrowheads="1"/>
            </p:cNvSpPr>
            <p:nvPr/>
          </p:nvSpPr>
          <p:spPr bwMode="auto">
            <a:xfrm>
              <a:off x="7389" y="5240"/>
              <a:ext cx="9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7389" y="5362"/>
              <a:ext cx="9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7" name="Rectangle 110"/>
            <p:cNvSpPr>
              <a:spLocks noChangeArrowheads="1"/>
            </p:cNvSpPr>
            <p:nvPr/>
          </p:nvSpPr>
          <p:spPr bwMode="auto">
            <a:xfrm>
              <a:off x="7389" y="5492"/>
              <a:ext cx="95" cy="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8" name="Rectangle 111"/>
            <p:cNvSpPr>
              <a:spLocks noChangeArrowheads="1"/>
            </p:cNvSpPr>
            <p:nvPr/>
          </p:nvSpPr>
          <p:spPr bwMode="auto">
            <a:xfrm>
              <a:off x="7557" y="5492"/>
              <a:ext cx="102" cy="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9" name="Rectangle 112"/>
            <p:cNvSpPr>
              <a:spLocks noChangeArrowheads="1"/>
            </p:cNvSpPr>
            <p:nvPr/>
          </p:nvSpPr>
          <p:spPr bwMode="auto">
            <a:xfrm>
              <a:off x="7557" y="5362"/>
              <a:ext cx="102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0" name="Rectangle 113"/>
            <p:cNvSpPr>
              <a:spLocks noChangeArrowheads="1"/>
            </p:cNvSpPr>
            <p:nvPr/>
          </p:nvSpPr>
          <p:spPr bwMode="auto">
            <a:xfrm>
              <a:off x="7557" y="5240"/>
              <a:ext cx="102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1" name="Rectangle 114"/>
            <p:cNvSpPr>
              <a:spLocks noChangeArrowheads="1"/>
            </p:cNvSpPr>
            <p:nvPr/>
          </p:nvSpPr>
          <p:spPr bwMode="auto">
            <a:xfrm>
              <a:off x="7729" y="5492"/>
              <a:ext cx="105" cy="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3" name="Rectangle 115"/>
            <p:cNvSpPr>
              <a:spLocks noChangeArrowheads="1"/>
            </p:cNvSpPr>
            <p:nvPr/>
          </p:nvSpPr>
          <p:spPr bwMode="auto">
            <a:xfrm>
              <a:off x="7729" y="5362"/>
              <a:ext cx="10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5" name="Rectangle 116"/>
            <p:cNvSpPr>
              <a:spLocks noChangeArrowheads="1"/>
            </p:cNvSpPr>
            <p:nvPr/>
          </p:nvSpPr>
          <p:spPr bwMode="auto">
            <a:xfrm>
              <a:off x="7729" y="5240"/>
              <a:ext cx="105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公司介绍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166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厦门光镊科技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有限公司是中国领先的教育信息化软件产品研发企业，专注于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教育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领域的软件研发，致力于让中国教育更智慧。我们围绕学校需求进行持续创新，与合作伙伴开放合作，在教育信息化这个专属领域构筑了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智慧校园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解决方案优势。我们致力于通过技术创新为幼儿园、小学、初级中学、高级中学、特殊教育学校提供有竞争力的数字校园建设方案，持续提升用户体验，为客户创造最大价值。</a:t>
            </a:r>
            <a:endParaRPr lang="en-US" altLang="zh-CN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785352" y="3838575"/>
            <a:ext cx="923925" cy="2260600"/>
          </a:xfrm>
          <a:prstGeom prst="rect">
            <a:avLst/>
          </a:prstGeom>
          <a:solidFill>
            <a:srgbClr val="0082B4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矩形 37"/>
          <p:cNvSpPr>
            <a:spLocks noChangeArrowheads="1"/>
          </p:cNvSpPr>
          <p:nvPr/>
        </p:nvSpPr>
        <p:spPr bwMode="auto">
          <a:xfrm>
            <a:off x="4995865" y="3838575"/>
            <a:ext cx="4667251" cy="2260600"/>
          </a:xfrm>
          <a:prstGeom prst="rect">
            <a:avLst/>
          </a:prstGeom>
          <a:solidFill>
            <a:srgbClr val="0082B4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46"/>
          <p:cNvSpPr>
            <a:spLocks noChangeAspect="1" noChangeArrowheads="1"/>
          </p:cNvSpPr>
          <p:nvPr/>
        </p:nvSpPr>
        <p:spPr bwMode="auto">
          <a:xfrm>
            <a:off x="1485904" y="3838575"/>
            <a:ext cx="3389313" cy="22606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7"/>
          <p:cNvSpPr>
            <a:spLocks noChangeAspect="1" noChangeArrowheads="1"/>
          </p:cNvSpPr>
          <p:nvPr/>
        </p:nvSpPr>
        <p:spPr bwMode="auto">
          <a:xfrm>
            <a:off x="3840168" y="1485900"/>
            <a:ext cx="3386137" cy="2259013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1AA4DE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8607"/>
              </a:solidFill>
              <a:cs typeface="+mn-ea"/>
              <a:sym typeface="+mn-lt"/>
            </a:endParaRPr>
          </a:p>
        </p:txBody>
      </p:sp>
      <p:sp>
        <p:nvSpPr>
          <p:cNvPr id="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56"/>
          <p:cNvSpPr>
            <a:spLocks noChangeArrowheads="1"/>
          </p:cNvSpPr>
          <p:nvPr/>
        </p:nvSpPr>
        <p:spPr bwMode="auto">
          <a:xfrm>
            <a:off x="1485901" y="1612902"/>
            <a:ext cx="2152651" cy="4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pPr algn="r"/>
            <a:r>
              <a:rPr lang="zh-CN" altLang="en-US" sz="2265" dirty="0">
                <a:solidFill>
                  <a:schemeClr val="bg1"/>
                </a:solidFill>
                <a:cs typeface="+mn-ea"/>
                <a:sym typeface="+mn-lt"/>
              </a:rPr>
              <a:t>多种成熟产品</a:t>
            </a:r>
            <a:endParaRPr lang="zh-CN" altLang="en-US" sz="22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1801815" y="2062164"/>
            <a:ext cx="18415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pPr algn="r">
              <a:lnSpc>
                <a:spcPts val="2125"/>
              </a:lnSpc>
            </a:pPr>
            <a:r>
              <a:rPr lang="zh-CN" sz="1465" dirty="0">
                <a:solidFill>
                  <a:schemeClr val="bg1"/>
                </a:solidFill>
                <a:cs typeface="+mn-ea"/>
                <a:sym typeface="+mn-lt"/>
              </a:rPr>
              <a:t>技术成熟，安全可靠，方便快捷</a:t>
            </a:r>
            <a:endParaRPr 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44"/>
          <p:cNvSpPr>
            <a:spLocks noChangeArrowheads="1"/>
          </p:cNvSpPr>
          <p:nvPr/>
        </p:nvSpPr>
        <p:spPr bwMode="auto">
          <a:xfrm>
            <a:off x="5126039" y="3979865"/>
            <a:ext cx="3098800" cy="4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r>
              <a:rPr lang="zh-CN" altLang="en-US" sz="2265" dirty="0">
                <a:solidFill>
                  <a:schemeClr val="bg1"/>
                </a:solidFill>
                <a:cs typeface="+mn-ea"/>
                <a:sym typeface="+mn-lt"/>
              </a:rPr>
              <a:t>持续提升用户体验</a:t>
            </a:r>
            <a:endParaRPr lang="zh-CN" altLang="en-US" sz="22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45"/>
          <p:cNvSpPr>
            <a:spLocks noChangeArrowheads="1"/>
          </p:cNvSpPr>
          <p:nvPr/>
        </p:nvSpPr>
        <p:spPr bwMode="auto">
          <a:xfrm>
            <a:off x="5126042" y="4381503"/>
            <a:ext cx="4281487" cy="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包括页面设计在内，可根据需要进行修改，弹性功能修改，数据暂存服务，采用阿里云数据加密，保证其机密性、完整性和可用性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14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公司介绍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5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4121761" y="3324495"/>
            <a:ext cx="5745163" cy="850900"/>
            <a:chOff x="2822576" y="3382963"/>
            <a:chExt cx="5745163" cy="850900"/>
          </a:xfrm>
          <a:solidFill>
            <a:srgbClr val="0082B4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2951164" y="3709988"/>
              <a:ext cx="5616575" cy="230187"/>
            </a:xfrm>
            <a:custGeom>
              <a:avLst/>
              <a:gdLst>
                <a:gd name="T0" fmla="*/ 171 w 174"/>
                <a:gd name="T1" fmla="*/ 7 h 7"/>
                <a:gd name="T2" fmla="*/ 3 w 174"/>
                <a:gd name="T3" fmla="*/ 7 h 7"/>
                <a:gd name="T4" fmla="*/ 0 w 174"/>
                <a:gd name="T5" fmla="*/ 3 h 7"/>
                <a:gd name="T6" fmla="*/ 3 w 174"/>
                <a:gd name="T7" fmla="*/ 0 h 7"/>
                <a:gd name="T8" fmla="*/ 171 w 174"/>
                <a:gd name="T9" fmla="*/ 0 h 7"/>
                <a:gd name="T10" fmla="*/ 174 w 174"/>
                <a:gd name="T11" fmla="*/ 3 h 7"/>
                <a:gd name="T12" fmla="*/ 171 w 17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7">
                  <a:moveTo>
                    <a:pt x="17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4" y="1"/>
                    <a:pt x="174" y="3"/>
                  </a:cubicBezTo>
                  <a:cubicBezTo>
                    <a:pt x="174" y="5"/>
                    <a:pt x="173" y="7"/>
                    <a:pt x="17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4"/>
            <p:cNvSpPr/>
            <p:nvPr/>
          </p:nvSpPr>
          <p:spPr bwMode="auto">
            <a:xfrm>
              <a:off x="2822576" y="3382963"/>
              <a:ext cx="515938" cy="850900"/>
            </a:xfrm>
            <a:custGeom>
              <a:avLst/>
              <a:gdLst>
                <a:gd name="T0" fmla="*/ 13 w 16"/>
                <a:gd name="T1" fmla="*/ 26 h 26"/>
                <a:gd name="T2" fmla="*/ 11 w 16"/>
                <a:gd name="T3" fmla="*/ 25 h 26"/>
                <a:gd name="T4" fmla="*/ 1 w 16"/>
                <a:gd name="T5" fmla="*/ 16 h 26"/>
                <a:gd name="T6" fmla="*/ 1 w 16"/>
                <a:gd name="T7" fmla="*/ 11 h 26"/>
                <a:gd name="T8" fmla="*/ 11 w 16"/>
                <a:gd name="T9" fmla="*/ 2 h 26"/>
                <a:gd name="T10" fmla="*/ 15 w 16"/>
                <a:gd name="T11" fmla="*/ 2 h 26"/>
                <a:gd name="T12" fmla="*/ 15 w 16"/>
                <a:gd name="T13" fmla="*/ 6 h 26"/>
                <a:gd name="T14" fmla="*/ 8 w 16"/>
                <a:gd name="T15" fmla="*/ 13 h 26"/>
                <a:gd name="T16" fmla="*/ 15 w 16"/>
                <a:gd name="T17" fmla="*/ 21 h 26"/>
                <a:gd name="T18" fmla="*/ 15 w 16"/>
                <a:gd name="T19" fmla="*/ 25 h 26"/>
                <a:gd name="T20" fmla="*/ 13 w 1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13" y="26"/>
                  </a:moveTo>
                  <a:cubicBezTo>
                    <a:pt x="12" y="26"/>
                    <a:pt x="11" y="26"/>
                    <a:pt x="11" y="2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6" y="3"/>
                    <a:pt x="16" y="5"/>
                    <a:pt x="15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4"/>
                    <a:pt x="15" y="25"/>
                  </a:cubicBezTo>
                  <a:cubicBezTo>
                    <a:pt x="14" y="26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5315561" y="2605358"/>
            <a:ext cx="4681539" cy="1276351"/>
            <a:chOff x="4016376" y="2663825"/>
            <a:chExt cx="4681538" cy="1276350"/>
          </a:xfrm>
          <a:solidFill>
            <a:srgbClr val="1AA4DE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4178301" y="2728913"/>
              <a:ext cx="4519613" cy="1211262"/>
            </a:xfrm>
            <a:custGeom>
              <a:avLst/>
              <a:gdLst>
                <a:gd name="T0" fmla="*/ 137 w 140"/>
                <a:gd name="T1" fmla="*/ 37 h 37"/>
                <a:gd name="T2" fmla="*/ 29 w 140"/>
                <a:gd name="T3" fmla="*/ 37 h 37"/>
                <a:gd name="T4" fmla="*/ 13 w 140"/>
                <a:gd name="T5" fmla="*/ 27 h 37"/>
                <a:gd name="T6" fmla="*/ 1 w 140"/>
                <a:gd name="T7" fmla="*/ 5 h 37"/>
                <a:gd name="T8" fmla="*/ 2 w 140"/>
                <a:gd name="T9" fmla="*/ 0 h 37"/>
                <a:gd name="T10" fmla="*/ 7 w 140"/>
                <a:gd name="T11" fmla="*/ 2 h 37"/>
                <a:gd name="T12" fmla="*/ 19 w 140"/>
                <a:gd name="T13" fmla="*/ 24 h 37"/>
                <a:gd name="T14" fmla="*/ 29 w 140"/>
                <a:gd name="T15" fmla="*/ 30 h 37"/>
                <a:gd name="T16" fmla="*/ 137 w 140"/>
                <a:gd name="T17" fmla="*/ 30 h 37"/>
                <a:gd name="T18" fmla="*/ 140 w 140"/>
                <a:gd name="T19" fmla="*/ 33 h 37"/>
                <a:gd name="T20" fmla="*/ 137 w 140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37">
                  <a:moveTo>
                    <a:pt x="137" y="37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2" y="37"/>
                    <a:pt x="16" y="33"/>
                    <a:pt x="13" y="2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8"/>
                    <a:pt x="25" y="30"/>
                    <a:pt x="29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9" y="30"/>
                    <a:pt x="140" y="32"/>
                    <a:pt x="140" y="33"/>
                  </a:cubicBezTo>
                  <a:cubicBezTo>
                    <a:pt x="140" y="35"/>
                    <a:pt x="139" y="37"/>
                    <a:pt x="13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016376" y="2663825"/>
              <a:ext cx="839788" cy="654050"/>
            </a:xfrm>
            <a:custGeom>
              <a:avLst/>
              <a:gdLst>
                <a:gd name="T0" fmla="*/ 3 w 26"/>
                <a:gd name="T1" fmla="*/ 20 h 20"/>
                <a:gd name="T2" fmla="*/ 2 w 26"/>
                <a:gd name="T3" fmla="*/ 20 h 20"/>
                <a:gd name="T4" fmla="*/ 1 w 26"/>
                <a:gd name="T5" fmla="*/ 16 h 20"/>
                <a:gd name="T6" fmla="*/ 6 w 26"/>
                <a:gd name="T7" fmla="*/ 2 h 20"/>
                <a:gd name="T8" fmla="*/ 10 w 26"/>
                <a:gd name="T9" fmla="*/ 0 h 20"/>
                <a:gd name="T10" fmla="*/ 24 w 26"/>
                <a:gd name="T11" fmla="*/ 5 h 20"/>
                <a:gd name="T12" fmla="*/ 25 w 26"/>
                <a:gd name="T13" fmla="*/ 9 h 20"/>
                <a:gd name="T14" fmla="*/ 22 w 26"/>
                <a:gd name="T15" fmla="*/ 11 h 20"/>
                <a:gd name="T16" fmla="*/ 10 w 26"/>
                <a:gd name="T17" fmla="*/ 7 h 20"/>
                <a:gd name="T18" fmla="*/ 6 w 26"/>
                <a:gd name="T19" fmla="*/ 18 h 20"/>
                <a:gd name="T20" fmla="*/ 3 w 26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0">
                  <a:moveTo>
                    <a:pt x="3" y="20"/>
                  </a:moveTo>
                  <a:cubicBezTo>
                    <a:pt x="3" y="20"/>
                    <a:pt x="3" y="20"/>
                    <a:pt x="2" y="20"/>
                  </a:cubicBezTo>
                  <a:cubicBezTo>
                    <a:pt x="1" y="19"/>
                    <a:pt x="0" y="18"/>
                    <a:pt x="1" y="1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8"/>
                    <a:pt x="25" y="9"/>
                  </a:cubicBezTo>
                  <a:cubicBezTo>
                    <a:pt x="25" y="11"/>
                    <a:pt x="23" y="12"/>
                    <a:pt x="22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14"/>
          <p:cNvGrpSpPr/>
          <p:nvPr/>
        </p:nvGrpSpPr>
        <p:grpSpPr>
          <a:xfrm>
            <a:off x="6833211" y="2146572"/>
            <a:ext cx="3227388" cy="1735137"/>
            <a:chOff x="5534026" y="2205038"/>
            <a:chExt cx="3227388" cy="1735137"/>
          </a:xfrm>
          <a:solidFill>
            <a:srgbClr val="0082B4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5695951" y="2271713"/>
              <a:ext cx="3065463" cy="1668462"/>
            </a:xfrm>
            <a:custGeom>
              <a:avLst/>
              <a:gdLst>
                <a:gd name="T0" fmla="*/ 92 w 95"/>
                <a:gd name="T1" fmla="*/ 51 h 51"/>
                <a:gd name="T2" fmla="*/ 36 w 95"/>
                <a:gd name="T3" fmla="*/ 51 h 51"/>
                <a:gd name="T4" fmla="*/ 20 w 95"/>
                <a:gd name="T5" fmla="*/ 41 h 51"/>
                <a:gd name="T6" fmla="*/ 1 w 95"/>
                <a:gd name="T7" fmla="*/ 6 h 51"/>
                <a:gd name="T8" fmla="*/ 2 w 95"/>
                <a:gd name="T9" fmla="*/ 1 h 51"/>
                <a:gd name="T10" fmla="*/ 7 w 95"/>
                <a:gd name="T11" fmla="*/ 3 h 51"/>
                <a:gd name="T12" fmla="*/ 26 w 95"/>
                <a:gd name="T13" fmla="*/ 38 h 51"/>
                <a:gd name="T14" fmla="*/ 36 w 95"/>
                <a:gd name="T15" fmla="*/ 44 h 51"/>
                <a:gd name="T16" fmla="*/ 92 w 95"/>
                <a:gd name="T17" fmla="*/ 44 h 51"/>
                <a:gd name="T18" fmla="*/ 95 w 95"/>
                <a:gd name="T19" fmla="*/ 47 h 51"/>
                <a:gd name="T20" fmla="*/ 92 w 9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1">
                  <a:moveTo>
                    <a:pt x="92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9" y="51"/>
                    <a:pt x="23" y="47"/>
                    <a:pt x="20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42"/>
                    <a:pt x="32" y="44"/>
                    <a:pt x="36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4" y="44"/>
                    <a:pt x="95" y="46"/>
                    <a:pt x="95" y="47"/>
                  </a:cubicBezTo>
                  <a:cubicBezTo>
                    <a:pt x="95" y="49"/>
                    <a:pt x="94" y="51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534026" y="2205038"/>
              <a:ext cx="806450" cy="687387"/>
            </a:xfrm>
            <a:custGeom>
              <a:avLst/>
              <a:gdLst>
                <a:gd name="T0" fmla="*/ 3 w 25"/>
                <a:gd name="T1" fmla="*/ 21 h 21"/>
                <a:gd name="T2" fmla="*/ 2 w 25"/>
                <a:gd name="T3" fmla="*/ 21 h 21"/>
                <a:gd name="T4" fmla="*/ 0 w 25"/>
                <a:gd name="T5" fmla="*/ 17 h 21"/>
                <a:gd name="T6" fmla="*/ 5 w 25"/>
                <a:gd name="T7" fmla="*/ 3 h 21"/>
                <a:gd name="T8" fmla="*/ 9 w 25"/>
                <a:gd name="T9" fmla="*/ 1 h 21"/>
                <a:gd name="T10" fmla="*/ 23 w 25"/>
                <a:gd name="T11" fmla="*/ 6 h 21"/>
                <a:gd name="T12" fmla="*/ 25 w 25"/>
                <a:gd name="T13" fmla="*/ 10 h 21"/>
                <a:gd name="T14" fmla="*/ 21 w 25"/>
                <a:gd name="T15" fmla="*/ 12 h 21"/>
                <a:gd name="T16" fmla="*/ 10 w 25"/>
                <a:gd name="T17" fmla="*/ 8 h 21"/>
                <a:gd name="T18" fmla="*/ 6 w 25"/>
                <a:gd name="T19" fmla="*/ 19 h 21"/>
                <a:gd name="T20" fmla="*/ 3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7" y="0"/>
                    <a:pt x="9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8"/>
                    <a:pt x="25" y="10"/>
                  </a:cubicBezTo>
                  <a:cubicBezTo>
                    <a:pt x="24" y="12"/>
                    <a:pt x="23" y="12"/>
                    <a:pt x="21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5929926" y="3651520"/>
            <a:ext cx="4002087" cy="1865312"/>
            <a:chOff x="4630739" y="3709988"/>
            <a:chExt cx="4002087" cy="1865312"/>
          </a:xfrm>
          <a:solidFill>
            <a:srgbClr val="1AA4DE"/>
          </a:solidFill>
        </p:grpSpPr>
        <p:sp>
          <p:nvSpPr>
            <p:cNvPr id="12" name="Freeform 7"/>
            <p:cNvSpPr/>
            <p:nvPr/>
          </p:nvSpPr>
          <p:spPr bwMode="auto">
            <a:xfrm>
              <a:off x="4791076" y="3709988"/>
              <a:ext cx="3841750" cy="1766887"/>
            </a:xfrm>
            <a:custGeom>
              <a:avLst/>
              <a:gdLst>
                <a:gd name="T0" fmla="*/ 4 w 119"/>
                <a:gd name="T1" fmla="*/ 54 h 54"/>
                <a:gd name="T2" fmla="*/ 2 w 119"/>
                <a:gd name="T3" fmla="*/ 54 h 54"/>
                <a:gd name="T4" fmla="*/ 1 w 119"/>
                <a:gd name="T5" fmla="*/ 49 h 54"/>
                <a:gd name="T6" fmla="*/ 21 w 119"/>
                <a:gd name="T7" fmla="*/ 13 h 54"/>
                <a:gd name="T8" fmla="*/ 42 w 119"/>
                <a:gd name="T9" fmla="*/ 0 h 54"/>
                <a:gd name="T10" fmla="*/ 115 w 119"/>
                <a:gd name="T11" fmla="*/ 0 h 54"/>
                <a:gd name="T12" fmla="*/ 119 w 119"/>
                <a:gd name="T13" fmla="*/ 3 h 54"/>
                <a:gd name="T14" fmla="*/ 115 w 119"/>
                <a:gd name="T15" fmla="*/ 7 h 54"/>
                <a:gd name="T16" fmla="*/ 42 w 119"/>
                <a:gd name="T17" fmla="*/ 7 h 54"/>
                <a:gd name="T18" fmla="*/ 27 w 119"/>
                <a:gd name="T19" fmla="*/ 16 h 54"/>
                <a:gd name="T20" fmla="*/ 7 w 119"/>
                <a:gd name="T21" fmla="*/ 53 h 54"/>
                <a:gd name="T22" fmla="*/ 4 w 11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54">
                  <a:moveTo>
                    <a:pt x="4" y="54"/>
                  </a:moveTo>
                  <a:cubicBezTo>
                    <a:pt x="3" y="54"/>
                    <a:pt x="3" y="54"/>
                    <a:pt x="2" y="54"/>
                  </a:cubicBezTo>
                  <a:cubicBezTo>
                    <a:pt x="1" y="53"/>
                    <a:pt x="0" y="51"/>
                    <a:pt x="1" y="4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5"/>
                    <a:pt x="33" y="0"/>
                    <a:pt x="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9" y="2"/>
                    <a:pt x="119" y="3"/>
                  </a:cubicBezTo>
                  <a:cubicBezTo>
                    <a:pt x="119" y="5"/>
                    <a:pt x="117" y="7"/>
                    <a:pt x="11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5" y="7"/>
                    <a:pt x="30" y="10"/>
                    <a:pt x="27" y="1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630739" y="4887913"/>
              <a:ext cx="806450" cy="687387"/>
            </a:xfrm>
            <a:custGeom>
              <a:avLst/>
              <a:gdLst>
                <a:gd name="T0" fmla="*/ 7 w 25"/>
                <a:gd name="T1" fmla="*/ 21 h 21"/>
                <a:gd name="T2" fmla="*/ 4 w 25"/>
                <a:gd name="T3" fmla="*/ 19 h 21"/>
                <a:gd name="T4" fmla="*/ 1 w 25"/>
                <a:gd name="T5" fmla="*/ 4 h 21"/>
                <a:gd name="T6" fmla="*/ 3 w 25"/>
                <a:gd name="T7" fmla="*/ 0 h 21"/>
                <a:gd name="T8" fmla="*/ 7 w 25"/>
                <a:gd name="T9" fmla="*/ 2 h 21"/>
                <a:gd name="T10" fmla="*/ 9 w 25"/>
                <a:gd name="T11" fmla="*/ 15 h 21"/>
                <a:gd name="T12" fmla="*/ 21 w 25"/>
                <a:gd name="T13" fmla="*/ 12 h 21"/>
                <a:gd name="T14" fmla="*/ 25 w 25"/>
                <a:gd name="T15" fmla="*/ 15 h 21"/>
                <a:gd name="T16" fmla="*/ 23 w 25"/>
                <a:gd name="T17" fmla="*/ 18 h 21"/>
                <a:gd name="T18" fmla="*/ 7 w 25"/>
                <a:gd name="T19" fmla="*/ 21 h 21"/>
                <a:gd name="T20" fmla="*/ 7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7" y="21"/>
                  </a:moveTo>
                  <a:cubicBezTo>
                    <a:pt x="5" y="21"/>
                    <a:pt x="4" y="20"/>
                    <a:pt x="4" y="1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5" y="13"/>
                    <a:pt x="25" y="15"/>
                  </a:cubicBezTo>
                  <a:cubicBezTo>
                    <a:pt x="25" y="16"/>
                    <a:pt x="24" y="18"/>
                    <a:pt x="23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任意多边形 20"/>
          <p:cNvSpPr/>
          <p:nvPr/>
        </p:nvSpPr>
        <p:spPr bwMode="auto">
          <a:xfrm>
            <a:off x="7465627" y="3651521"/>
            <a:ext cx="6117800" cy="1668463"/>
          </a:xfrm>
          <a:custGeom>
            <a:avLst/>
            <a:gdLst>
              <a:gd name="connsiteX0" fmla="*/ 1368617 w 6117800"/>
              <a:gd name="connsiteY0" fmla="*/ 0 h 1668462"/>
              <a:gd name="connsiteX1" fmla="*/ 1595944 w 6117800"/>
              <a:gd name="connsiteY1" fmla="*/ 0 h 1668462"/>
              <a:gd name="connsiteX2" fmla="*/ 1714242 w 6117800"/>
              <a:gd name="connsiteY2" fmla="*/ 0 h 1668462"/>
              <a:gd name="connsiteX3" fmla="*/ 1794894 w 6117800"/>
              <a:gd name="connsiteY3" fmla="*/ 0 h 1668462"/>
              <a:gd name="connsiteX4" fmla="*/ 2660058 w 6117800"/>
              <a:gd name="connsiteY4" fmla="*/ 0 h 1668462"/>
              <a:gd name="connsiteX5" fmla="*/ 6117800 w 6117800"/>
              <a:gd name="connsiteY5" fmla="*/ 0 h 1668462"/>
              <a:gd name="connsiteX6" fmla="*/ 6117800 w 6117800"/>
              <a:gd name="connsiteY6" fmla="*/ 229268 h 1668462"/>
              <a:gd name="connsiteX7" fmla="*/ 1714242 w 6117800"/>
              <a:gd name="connsiteY7" fmla="*/ 229268 h 1668462"/>
              <a:gd name="connsiteX8" fmla="*/ 1714242 w 6117800"/>
              <a:gd name="connsiteY8" fmla="*/ 229014 h 1668462"/>
              <a:gd name="connsiteX9" fmla="*/ 1683911 w 6117800"/>
              <a:gd name="connsiteY9" fmla="*/ 229014 h 1668462"/>
              <a:gd name="connsiteX10" fmla="*/ 1368617 w 6117800"/>
              <a:gd name="connsiteY10" fmla="*/ 229014 h 1668462"/>
              <a:gd name="connsiteX11" fmla="*/ 884326 w 6117800"/>
              <a:gd name="connsiteY11" fmla="*/ 523461 h 1668462"/>
              <a:gd name="connsiteX12" fmla="*/ 414861 w 6117800"/>
              <a:gd name="connsiteY12" fmla="*/ 1415440 h 1668462"/>
              <a:gd name="connsiteX13" fmla="*/ 495482 w 6117800"/>
              <a:gd name="connsiteY13" fmla="*/ 1401850 h 1668462"/>
              <a:gd name="connsiteX14" fmla="*/ 659110 w 6117800"/>
              <a:gd name="connsiteY14" fmla="*/ 1374270 h 1668462"/>
              <a:gd name="connsiteX15" fmla="*/ 788396 w 6117800"/>
              <a:gd name="connsiteY15" fmla="*/ 1439646 h 1668462"/>
              <a:gd name="connsiteX16" fmla="*/ 723753 w 6117800"/>
              <a:gd name="connsiteY16" fmla="*/ 1570398 h 1668462"/>
              <a:gd name="connsiteX17" fmla="*/ 206609 w 6117800"/>
              <a:gd name="connsiteY17" fmla="*/ 1668462 h 1668462"/>
              <a:gd name="connsiteX18" fmla="*/ 109644 w 6117800"/>
              <a:gd name="connsiteY18" fmla="*/ 1570398 h 1668462"/>
              <a:gd name="connsiteX19" fmla="*/ 12679 w 6117800"/>
              <a:gd name="connsiteY19" fmla="*/ 1080077 h 1668462"/>
              <a:gd name="connsiteX20" fmla="*/ 77322 w 6117800"/>
              <a:gd name="connsiteY20" fmla="*/ 982013 h 1668462"/>
              <a:gd name="connsiteX21" fmla="*/ 206609 w 6117800"/>
              <a:gd name="connsiteY21" fmla="*/ 1047389 h 1668462"/>
              <a:gd name="connsiteX22" fmla="*/ 236579 w 6117800"/>
              <a:gd name="connsiteY22" fmla="*/ 1229248 h 1668462"/>
              <a:gd name="connsiteX23" fmla="*/ 243948 w 6117800"/>
              <a:gd name="connsiteY23" fmla="*/ 1273964 h 1668462"/>
              <a:gd name="connsiteX24" fmla="*/ 264964 w 6117800"/>
              <a:gd name="connsiteY24" fmla="*/ 1234034 h 1668462"/>
              <a:gd name="connsiteX25" fmla="*/ 690610 w 6117800"/>
              <a:gd name="connsiteY25" fmla="*/ 425312 h 1668462"/>
              <a:gd name="connsiteX26" fmla="*/ 1368617 w 6117800"/>
              <a:gd name="connsiteY26" fmla="*/ 0 h 16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17800" h="1668462">
                <a:moveTo>
                  <a:pt x="1368617" y="0"/>
                </a:moveTo>
                <a:cubicBezTo>
                  <a:pt x="1449332" y="0"/>
                  <a:pt x="1525003" y="0"/>
                  <a:pt x="1595944" y="0"/>
                </a:cubicBezTo>
                <a:lnTo>
                  <a:pt x="1714242" y="0"/>
                </a:lnTo>
                <a:lnTo>
                  <a:pt x="1794894" y="0"/>
                </a:lnTo>
                <a:cubicBezTo>
                  <a:pt x="2660058" y="0"/>
                  <a:pt x="2660058" y="0"/>
                  <a:pt x="2660058" y="0"/>
                </a:cubicBezTo>
                <a:lnTo>
                  <a:pt x="6117800" y="0"/>
                </a:lnTo>
                <a:lnTo>
                  <a:pt x="6117800" y="229268"/>
                </a:lnTo>
                <a:lnTo>
                  <a:pt x="1714242" y="229268"/>
                </a:lnTo>
                <a:lnTo>
                  <a:pt x="1714242" y="229014"/>
                </a:lnTo>
                <a:lnTo>
                  <a:pt x="1683911" y="229014"/>
                </a:lnTo>
                <a:cubicBezTo>
                  <a:pt x="1368617" y="229014"/>
                  <a:pt x="1368617" y="229014"/>
                  <a:pt x="1368617" y="229014"/>
                </a:cubicBezTo>
                <a:cubicBezTo>
                  <a:pt x="1174900" y="229014"/>
                  <a:pt x="981184" y="327163"/>
                  <a:pt x="884326" y="523461"/>
                </a:cubicBezTo>
                <a:lnTo>
                  <a:pt x="414861" y="1415440"/>
                </a:lnTo>
                <a:lnTo>
                  <a:pt x="495482" y="1401850"/>
                </a:lnTo>
                <a:cubicBezTo>
                  <a:pt x="659110" y="1374270"/>
                  <a:pt x="659110" y="1374270"/>
                  <a:pt x="659110" y="1374270"/>
                </a:cubicBezTo>
                <a:cubicBezTo>
                  <a:pt x="723753" y="1341582"/>
                  <a:pt x="788396" y="1374270"/>
                  <a:pt x="788396" y="1439646"/>
                </a:cubicBezTo>
                <a:cubicBezTo>
                  <a:pt x="788396" y="1505022"/>
                  <a:pt x="756075" y="1537710"/>
                  <a:pt x="723753" y="1570398"/>
                </a:cubicBezTo>
                <a:cubicBezTo>
                  <a:pt x="206609" y="1668462"/>
                  <a:pt x="206609" y="1668462"/>
                  <a:pt x="206609" y="1668462"/>
                </a:cubicBezTo>
                <a:cubicBezTo>
                  <a:pt x="141965" y="1668462"/>
                  <a:pt x="109644" y="1635774"/>
                  <a:pt x="109644" y="1570398"/>
                </a:cubicBezTo>
                <a:cubicBezTo>
                  <a:pt x="12679" y="1080077"/>
                  <a:pt x="12679" y="1080077"/>
                  <a:pt x="12679" y="1080077"/>
                </a:cubicBezTo>
                <a:cubicBezTo>
                  <a:pt x="-19642" y="1047389"/>
                  <a:pt x="12679" y="982013"/>
                  <a:pt x="77322" y="982013"/>
                </a:cubicBezTo>
                <a:cubicBezTo>
                  <a:pt x="141965" y="949325"/>
                  <a:pt x="174287" y="982013"/>
                  <a:pt x="206609" y="1047389"/>
                </a:cubicBezTo>
                <a:cubicBezTo>
                  <a:pt x="218729" y="1120937"/>
                  <a:pt x="228577" y="1180695"/>
                  <a:pt x="236579" y="1229248"/>
                </a:cubicBezTo>
                <a:lnTo>
                  <a:pt x="243948" y="1273964"/>
                </a:lnTo>
                <a:lnTo>
                  <a:pt x="264964" y="1234034"/>
                </a:lnTo>
                <a:cubicBezTo>
                  <a:pt x="690610" y="425312"/>
                  <a:pt x="690610" y="425312"/>
                  <a:pt x="690610" y="425312"/>
                </a:cubicBezTo>
                <a:cubicBezTo>
                  <a:pt x="819754" y="163582"/>
                  <a:pt x="1078042" y="0"/>
                  <a:pt x="1368617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8284137" y="5471857"/>
            <a:ext cx="357123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www.zhihuichafen.cn，免费的查分系统，教师一键发布，学生扫码即可查询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0248" y="4803541"/>
            <a:ext cx="1767429" cy="540879"/>
          </a:xfrm>
          <a:prstGeom prst="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智慧查分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7847761" y="2434209"/>
            <a:ext cx="3571235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www.guyuetravel.com，一键创建选课无需多余步骤选课模式，自定义选课模式，简单轻松上手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63874" y="1765893"/>
            <a:ext cx="1767429" cy="540879"/>
          </a:xfrm>
          <a:prstGeom prst="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智慧选课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3406800" y="5833423"/>
            <a:ext cx="357123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:www.fenbanruanjian.com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，具备均衡分班、带条件分班、指定某人进某班等功能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22912" y="5165107"/>
            <a:ext cx="1767429" cy="540879"/>
          </a:xfrm>
          <a:prstGeom prst="rect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分班大师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2870327" y="1803981"/>
            <a:ext cx="3571235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:www.zhihuipaike.com,自动化排课引擎,提供丰富的排课条件设置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，固定课，预排课，连课安排，单双周搭配等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47703" y="1225200"/>
            <a:ext cx="1767429" cy="540879"/>
          </a:xfrm>
          <a:prstGeom prst="rect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智慧排课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697261" y="3900706"/>
            <a:ext cx="3571235" cy="8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网址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:www.yiqingjia.cn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，免费学生请假系统，自定义请假流程，手写签名请假和审批，系统自动统计。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3374" y="3232390"/>
            <a:ext cx="1767429" cy="540879"/>
          </a:xfrm>
          <a:prstGeom prst="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易请假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28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公司介绍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9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bldLvl="0" animBg="1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智慧教务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学校基础设置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，如年级班级等信息，完成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档案管理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和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任课安排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后设置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考试管理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，即可进行学生成绩分析，和学生成绩查询</a:t>
            </a:r>
            <a:endParaRPr lang="en-US" altLang="zh-CN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6"/>
          <p:cNvSpPr>
            <a:spLocks noChangeShapeType="1"/>
          </p:cNvSpPr>
          <p:nvPr/>
        </p:nvSpPr>
        <p:spPr bwMode="auto">
          <a:xfrm flipH="1">
            <a:off x="8004179" y="4500563"/>
            <a:ext cx="612775" cy="0"/>
          </a:xfrm>
          <a:prstGeom prst="line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9" rIns="91436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19"/>
          <p:cNvGrpSpPr/>
          <p:nvPr/>
        </p:nvGrpSpPr>
        <p:grpSpPr bwMode="auto">
          <a:xfrm flipH="1" flipV="1">
            <a:off x="6437315" y="5705477"/>
            <a:ext cx="1028700" cy="193675"/>
            <a:chOff x="0" y="0"/>
            <a:chExt cx="1505426" cy="262890"/>
          </a:xfrm>
        </p:grpSpPr>
        <p:sp>
          <p:nvSpPr>
            <p:cNvPr id="4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直接连接符 17"/>
          <p:cNvSpPr>
            <a:spLocks noChangeShapeType="1"/>
          </p:cNvSpPr>
          <p:nvPr/>
        </p:nvSpPr>
        <p:spPr bwMode="auto">
          <a:xfrm flipH="1" flipV="1">
            <a:off x="3568701" y="4500565"/>
            <a:ext cx="625475" cy="1587"/>
          </a:xfrm>
          <a:prstGeom prst="line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9" rIns="91436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直接连接符 14"/>
          <p:cNvSpPr>
            <a:spLocks noChangeShapeType="1"/>
          </p:cNvSpPr>
          <p:nvPr/>
        </p:nvSpPr>
        <p:spPr bwMode="auto">
          <a:xfrm flipH="1">
            <a:off x="3568703" y="3146425"/>
            <a:ext cx="611188" cy="0"/>
          </a:xfrm>
          <a:prstGeom prst="line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9" rIns="91436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4549780" y="1611316"/>
            <a:ext cx="1216025" cy="261937"/>
            <a:chOff x="0" y="0"/>
            <a:chExt cx="1505426" cy="262890"/>
          </a:xfrm>
        </p:grpSpPr>
        <p:sp>
          <p:nvSpPr>
            <p:cNvPr id="9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1"/>
          <p:cNvGrpSpPr/>
          <p:nvPr/>
        </p:nvGrpSpPr>
        <p:grpSpPr bwMode="auto">
          <a:xfrm>
            <a:off x="6816728" y="2619377"/>
            <a:ext cx="1203325" cy="1050926"/>
            <a:chOff x="0" y="0"/>
            <a:chExt cx="1203960" cy="1051560"/>
          </a:xfrm>
        </p:grpSpPr>
        <p:sp>
          <p:nvSpPr>
            <p:cNvPr id="12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1A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0"/>
          <p:cNvGrpSpPr/>
          <p:nvPr/>
        </p:nvGrpSpPr>
        <p:grpSpPr bwMode="auto">
          <a:xfrm>
            <a:off x="5499104" y="1860552"/>
            <a:ext cx="1204913" cy="1050925"/>
            <a:chOff x="0" y="0"/>
            <a:chExt cx="1203960" cy="1051560"/>
          </a:xfrm>
        </p:grpSpPr>
        <p:sp>
          <p:nvSpPr>
            <p:cNvPr id="15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44"/>
            <p:cNvSpPr>
              <a:spLocks noChangeArrowheads="1"/>
            </p:cNvSpPr>
            <p:nvPr/>
          </p:nvSpPr>
          <p:spPr bwMode="auto">
            <a:xfrm>
              <a:off x="160817" y="110283"/>
              <a:ext cx="882327" cy="77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6800852" y="3975100"/>
            <a:ext cx="1203325" cy="1050925"/>
            <a:chOff x="0" y="0"/>
            <a:chExt cx="1203960" cy="1051560"/>
          </a:xfrm>
        </p:grpSpPr>
        <p:sp>
          <p:nvSpPr>
            <p:cNvPr id="18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45"/>
            <p:cNvSpPr>
              <a:spLocks noChangeArrowheads="1"/>
            </p:cNvSpPr>
            <p:nvPr/>
          </p:nvSpPr>
          <p:spPr bwMode="auto">
            <a:xfrm>
              <a:off x="138875" y="110283"/>
              <a:ext cx="926211" cy="77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41"/>
          <p:cNvGrpSpPr/>
          <p:nvPr/>
        </p:nvGrpSpPr>
        <p:grpSpPr bwMode="auto">
          <a:xfrm>
            <a:off x="4194176" y="3976688"/>
            <a:ext cx="1203325" cy="1050925"/>
            <a:chOff x="0" y="0"/>
            <a:chExt cx="1203960" cy="1051560"/>
          </a:xfrm>
        </p:grpSpPr>
        <p:sp>
          <p:nvSpPr>
            <p:cNvPr id="21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46"/>
            <p:cNvSpPr>
              <a:spLocks noChangeArrowheads="1"/>
            </p:cNvSpPr>
            <p:nvPr/>
          </p:nvSpPr>
          <p:spPr bwMode="auto">
            <a:xfrm>
              <a:off x="191617" y="110283"/>
              <a:ext cx="820725" cy="77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179888" y="2619377"/>
            <a:ext cx="1204912" cy="1050926"/>
            <a:chOff x="0" y="0"/>
            <a:chExt cx="1203960" cy="1051560"/>
          </a:xfrm>
        </p:grpSpPr>
        <p:sp>
          <p:nvSpPr>
            <p:cNvPr id="24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1A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66"/>
          <p:cNvGrpSpPr/>
          <p:nvPr/>
        </p:nvGrpSpPr>
        <p:grpSpPr bwMode="auto">
          <a:xfrm>
            <a:off x="5499104" y="4679953"/>
            <a:ext cx="1204913" cy="1052513"/>
            <a:chOff x="0" y="0"/>
            <a:chExt cx="1203960" cy="1051560"/>
          </a:xfrm>
        </p:grpSpPr>
        <p:sp>
          <p:nvSpPr>
            <p:cNvPr id="27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1A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3" cy="70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0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"/>
          <p:cNvGrpSpPr/>
          <p:nvPr/>
        </p:nvGrpSpPr>
        <p:grpSpPr bwMode="auto">
          <a:xfrm>
            <a:off x="5157792" y="3006729"/>
            <a:ext cx="1887537" cy="1592263"/>
            <a:chOff x="0" y="0"/>
            <a:chExt cx="1887055" cy="1592580"/>
          </a:xfrm>
        </p:grpSpPr>
        <p:sp>
          <p:nvSpPr>
            <p:cNvPr id="30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1AA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32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62560" tIns="81280" rIns="162560" bIns="81280"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矩形 65"/>
          <p:cNvSpPr>
            <a:spLocks noChangeArrowheads="1"/>
          </p:cNvSpPr>
          <p:nvPr/>
        </p:nvSpPr>
        <p:spPr bwMode="auto">
          <a:xfrm>
            <a:off x="3329942" y="1377949"/>
            <a:ext cx="119761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基础设置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292227" y="1743078"/>
            <a:ext cx="3252788" cy="3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设置学校基础信息，如是否有分校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矩形 69"/>
          <p:cNvSpPr>
            <a:spLocks noChangeArrowheads="1"/>
          </p:cNvSpPr>
          <p:nvPr/>
        </p:nvSpPr>
        <p:spPr bwMode="auto">
          <a:xfrm>
            <a:off x="1713233" y="2733677"/>
            <a:ext cx="177609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部门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任课安排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330325" y="3098803"/>
            <a:ext cx="215900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根据教师档案，进行设置部门和任课安排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矩形 72"/>
          <p:cNvSpPr>
            <a:spLocks noChangeArrowheads="1"/>
          </p:cNvSpPr>
          <p:nvPr/>
        </p:nvSpPr>
        <p:spPr bwMode="auto">
          <a:xfrm>
            <a:off x="2291718" y="4152900"/>
            <a:ext cx="119761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档案管理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1330325" y="4518027"/>
            <a:ext cx="215900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可以导入教师档案和学生档案进行存档和使用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矩形 76"/>
          <p:cNvSpPr>
            <a:spLocks noChangeArrowheads="1"/>
          </p:cNvSpPr>
          <p:nvPr/>
        </p:nvSpPr>
        <p:spPr bwMode="auto">
          <a:xfrm>
            <a:off x="8707442" y="2141537"/>
            <a:ext cx="195961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年级，班级设置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680454" y="2522539"/>
            <a:ext cx="2206625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全自定义设置，如软件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班。计算机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班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78"/>
          <p:cNvSpPr>
            <a:spLocks noChangeArrowheads="1"/>
          </p:cNvSpPr>
          <p:nvPr/>
        </p:nvSpPr>
        <p:spPr bwMode="auto">
          <a:xfrm>
            <a:off x="8697914" y="3825877"/>
            <a:ext cx="119761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科目设置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97917" y="4206877"/>
            <a:ext cx="2206625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录入各个科目可以进行排序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矩形 80"/>
          <p:cNvSpPr>
            <a:spLocks noChangeArrowheads="1"/>
          </p:cNvSpPr>
          <p:nvPr/>
        </p:nvSpPr>
        <p:spPr bwMode="auto">
          <a:xfrm>
            <a:off x="7542217" y="5372101"/>
            <a:ext cx="348361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5" rIns="91427" bIns="45715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年级关联班级，年级关联科目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542216" y="5753104"/>
            <a:ext cx="2916237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27" tIns="45715" rIns="91427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把设置好的年级和班级关联起来，每个年级关联不同的科目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0" name="组合 61"/>
          <p:cNvGrpSpPr/>
          <p:nvPr/>
        </p:nvGrpSpPr>
        <p:grpSpPr bwMode="auto">
          <a:xfrm flipH="1">
            <a:off x="7748588" y="2370142"/>
            <a:ext cx="884237" cy="261937"/>
            <a:chOff x="0" y="0"/>
            <a:chExt cx="1505426" cy="262890"/>
          </a:xfrm>
        </p:grpSpPr>
        <p:sp>
          <p:nvSpPr>
            <p:cNvPr id="51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9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0" y="142209"/>
            <a:ext cx="2669320" cy="768015"/>
            <a:chOff x="0" y="142209"/>
            <a:chExt cx="2669320" cy="768015"/>
          </a:xfrm>
        </p:grpSpPr>
        <p:sp>
          <p:nvSpPr>
            <p:cNvPr id="54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基础设置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55" name="文本框 114"/>
            <p:cNvSpPr>
              <a:spLocks noChangeArrowheads="1"/>
            </p:cNvSpPr>
            <p:nvPr/>
          </p:nvSpPr>
          <p:spPr bwMode="auto">
            <a:xfrm>
              <a:off x="0" y="648614"/>
              <a:ext cx="26693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DIANJITIANJIAWENZIBIAOTINEIRON</a:t>
              </a: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6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考试类型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设置考试前先设置考试类型，如期中考，期末考，单元考之类的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 descr="F:\PPT素材\考试管理.png考试管理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0419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04643" y="1812460"/>
            <a:ext cx="6456023" cy="323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ftkzqu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2517</Words>
  <Application>WPS 演示</Application>
  <PresentationFormat>宽屏</PresentationFormat>
  <Paragraphs>308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Roboto</vt:lpstr>
      <vt:lpstr>Wide Latin</vt:lpstr>
      <vt:lpstr>Lato Light</vt:lpstr>
      <vt:lpstr>Calibri Light</vt:lpstr>
      <vt:lpstr>Arial Unicode MS</vt:lpstr>
      <vt:lpstr>Calibri</vt:lpstr>
      <vt:lpstr>汉仪中圆简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</dc:title>
  <dc:creator>第一PPT</dc:creator>
  <cp:keywords>www.1ppt.com</cp:keywords>
  <dc:description>www.1ppt.com</dc:description>
  <cp:lastModifiedBy>执念...</cp:lastModifiedBy>
  <cp:revision>61</cp:revision>
  <dcterms:created xsi:type="dcterms:W3CDTF">2017-08-18T03:02:00Z</dcterms:created>
  <dcterms:modified xsi:type="dcterms:W3CDTF">2023-03-02T11:26:30Z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2052-11.1.0.10359</vt:lpwstr>
  </property>
  <property fmtid="{D5CDD505-2E9C-101B-9397-08002B2CF9AE}" pid="3" name="ICV">
    <vt:lpwstr>5408BA7F511F4D9594680F08610A9307</vt:lpwstr>
  </property>
</Properties>
</file>